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7" r:id="rId2"/>
    <p:sldId id="260" r:id="rId3"/>
    <p:sldId id="258" r:id="rId4"/>
    <p:sldId id="259" r:id="rId5"/>
    <p:sldId id="261" r:id="rId6"/>
    <p:sldId id="262" r:id="rId7"/>
    <p:sldId id="265" r:id="rId8"/>
    <p:sldId id="278" r:id="rId9"/>
    <p:sldId id="264" r:id="rId10"/>
    <p:sldId id="275" r:id="rId11"/>
    <p:sldId id="276" r:id="rId12"/>
    <p:sldId id="268" r:id="rId13"/>
    <p:sldId id="271" r:id="rId14"/>
    <p:sldId id="273" r:id="rId15"/>
    <p:sldId id="277" r:id="rId16"/>
    <p:sldId id="272" r:id="rId17"/>
    <p:sldId id="274" r:id="rId18"/>
    <p:sldId id="270" r:id="rId19"/>
    <p:sldId id="263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12" autoAdjust="0"/>
    <p:restoredTop sz="94699" autoAdjust="0"/>
  </p:normalViewPr>
  <p:slideViewPr>
    <p:cSldViewPr snapToGrid="0">
      <p:cViewPr varScale="1">
        <p:scale>
          <a:sx n="101" d="100"/>
          <a:sy n="101" d="100"/>
        </p:scale>
        <p:origin x="126" y="19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E300C0-4759-4BBD-A60B-053B91DF5F62}" type="datetimeFigureOut">
              <a:rPr lang="en-US" smtClean="0"/>
              <a:t>1/7/2020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E635B1-D75A-48E5-912F-A6B3987E8C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4795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Typical bioenergy/cellulosic ethanol</a:t>
            </a:r>
            <a:r>
              <a:rPr lang="en-US" baseline="0" dirty="0" smtClean="0"/>
              <a:t> plant produces </a:t>
            </a:r>
            <a:r>
              <a:rPr lang="en-US" altLang="en-US" sz="1200" b="1" dirty="0" smtClean="0">
                <a:solidFill>
                  <a:srgbClr val="002060"/>
                </a:solidFill>
              </a:rPr>
              <a:t> 50-million-gallons of ethanol per year </a:t>
            </a:r>
          </a:p>
          <a:p>
            <a:pPr algn="ctr"/>
            <a:r>
              <a:rPr lang="en-US" altLang="en-US" sz="1200" b="1" dirty="0" smtClean="0">
                <a:solidFill>
                  <a:srgbClr val="002060"/>
                </a:solidFill>
                <a:latin typeface="Comic Sans MS" panose="030F0702030302020204" pitchFamily="66" charset="0"/>
              </a:rPr>
              <a:t>~8 USDA Cold Hardiness Zones</a:t>
            </a:r>
          </a:p>
          <a:p>
            <a:pPr algn="ctr"/>
            <a:endParaRPr lang="en-US" altLang="en-US" sz="1200" b="1" dirty="0" smtClean="0">
              <a:solidFill>
                <a:srgbClr val="002060"/>
              </a:solidFill>
              <a:latin typeface="Comic Sans MS" panose="030F0702030302020204" pitchFamily="66" charset="0"/>
            </a:endParaRPr>
          </a:p>
          <a:p>
            <a:pPr algn="ctr"/>
            <a:r>
              <a:rPr lang="en-US" altLang="en-US" sz="1200" b="1" dirty="0" smtClean="0">
                <a:solidFill>
                  <a:srgbClr val="002060"/>
                </a:solidFill>
                <a:latin typeface="Comic Sans MS" panose="030F0702030302020204" pitchFamily="66" charset="0"/>
              </a:rPr>
              <a:t>&gt;60 inches of Annual Precipitation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E635B1-D75A-48E5-912F-A6B3987E8CD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1798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607F63-CBB2-409B-B7CE-F0B50520FB2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278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will be another simplified</a:t>
            </a:r>
            <a:r>
              <a:rPr lang="en-US" baseline="0" dirty="0" smtClean="0"/>
              <a:t> figure with better axis label sizes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E635B1-D75A-48E5-912F-A6B3987E8CD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2880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will be another simplified</a:t>
            </a:r>
            <a:r>
              <a:rPr lang="en-US" baseline="0" dirty="0" smtClean="0"/>
              <a:t> figure with better axis label sizes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E635B1-D75A-48E5-912F-A6B3987E8CD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8514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will be another simplified</a:t>
            </a:r>
            <a:r>
              <a:rPr lang="en-US" baseline="0" dirty="0" smtClean="0"/>
              <a:t> figure with better axis label sizes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E635B1-D75A-48E5-912F-A6B3987E8CD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8375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will be another simplified</a:t>
            </a:r>
            <a:r>
              <a:rPr lang="en-US" baseline="0" dirty="0" smtClean="0"/>
              <a:t> figure with better axis label sizes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E635B1-D75A-48E5-912F-A6B3987E8CD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1188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88DCC-E88F-444E-AE96-F2C290988A71}" type="datetimeFigureOut">
              <a:rPr lang="en-US" smtClean="0"/>
              <a:t>1/7/2020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DF0C7-13D6-4C17-B9BE-FC4497B2E8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4103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88DCC-E88F-444E-AE96-F2C290988A71}" type="datetimeFigureOut">
              <a:rPr lang="en-US" smtClean="0"/>
              <a:t>1/7/2020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DF0C7-13D6-4C17-B9BE-FC4497B2E8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1512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88DCC-E88F-444E-AE96-F2C290988A71}" type="datetimeFigureOut">
              <a:rPr lang="en-US" smtClean="0"/>
              <a:t>1/7/2020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DF0C7-13D6-4C17-B9BE-FC4497B2E8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4146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88DCC-E88F-444E-AE96-F2C290988A71}" type="datetimeFigureOut">
              <a:rPr lang="en-US" smtClean="0"/>
              <a:t>1/7/2020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DF0C7-13D6-4C17-B9BE-FC4497B2E8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4394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88DCC-E88F-444E-AE96-F2C290988A71}" type="datetimeFigureOut">
              <a:rPr lang="en-US" smtClean="0"/>
              <a:t>1/7/2020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DF0C7-13D6-4C17-B9BE-FC4497B2E8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6108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88DCC-E88F-444E-AE96-F2C290988A71}" type="datetimeFigureOut">
              <a:rPr lang="en-US" smtClean="0"/>
              <a:t>1/7/2020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DF0C7-13D6-4C17-B9BE-FC4497B2E8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305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88DCC-E88F-444E-AE96-F2C290988A71}" type="datetimeFigureOut">
              <a:rPr lang="en-US" smtClean="0"/>
              <a:t>1/7/2020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DF0C7-13D6-4C17-B9BE-FC4497B2E8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2474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88DCC-E88F-444E-AE96-F2C290988A71}" type="datetimeFigureOut">
              <a:rPr lang="en-US" smtClean="0"/>
              <a:t>1/7/2020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DF0C7-13D6-4C17-B9BE-FC4497B2E8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029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88DCC-E88F-444E-AE96-F2C290988A71}" type="datetimeFigureOut">
              <a:rPr lang="en-US" smtClean="0"/>
              <a:t>1/7/2020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DF0C7-13D6-4C17-B9BE-FC4497B2E8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6357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88DCC-E88F-444E-AE96-F2C290988A71}" type="datetimeFigureOut">
              <a:rPr lang="en-US" smtClean="0"/>
              <a:t>1/7/2020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DF0C7-13D6-4C17-B9BE-FC4497B2E8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9369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88DCC-E88F-444E-AE96-F2C290988A71}" type="datetimeFigureOut">
              <a:rPr lang="en-US" smtClean="0"/>
              <a:t>1/7/2020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DF0C7-13D6-4C17-B9BE-FC4497B2E8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0336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888DCC-E88F-444E-AE96-F2C290988A71}" type="datetimeFigureOut">
              <a:rPr lang="en-US" smtClean="0"/>
              <a:t>1/7/2020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DDF0C7-13D6-4C17-B9BE-FC4497B2E8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5948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8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7" Type="http://schemas.openxmlformats.org/officeDocument/2006/relationships/image" Target="../media/image57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jpg"/><Relationship Id="rId5" Type="http://schemas.openxmlformats.org/officeDocument/2006/relationships/image" Target="../media/image55.jpe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jpeg"/><Relationship Id="rId18" Type="http://schemas.openxmlformats.org/officeDocument/2006/relationships/image" Target="../media/image21.jpe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17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9.jpeg"/><Relationship Id="rId20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jpeg"/><Relationship Id="rId5" Type="http://schemas.openxmlformats.org/officeDocument/2006/relationships/image" Target="../media/image8.png"/><Relationship Id="rId15" Type="http://schemas.openxmlformats.org/officeDocument/2006/relationships/image" Target="../media/image18.jpeg"/><Relationship Id="rId10" Type="http://schemas.openxmlformats.org/officeDocument/2006/relationships/image" Target="../media/image13.png"/><Relationship Id="rId19" Type="http://schemas.openxmlformats.org/officeDocument/2006/relationships/image" Target="../media/image22.jpe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eg"/><Relationship Id="rId13" Type="http://schemas.openxmlformats.org/officeDocument/2006/relationships/image" Target="../media/image36.tiff"/><Relationship Id="rId3" Type="http://schemas.openxmlformats.org/officeDocument/2006/relationships/image" Target="../media/image26.jpeg"/><Relationship Id="rId7" Type="http://schemas.openxmlformats.org/officeDocument/2006/relationships/image" Target="../media/image30.jpeg"/><Relationship Id="rId12" Type="http://schemas.openxmlformats.org/officeDocument/2006/relationships/image" Target="../media/image3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jpeg"/><Relationship Id="rId11" Type="http://schemas.openxmlformats.org/officeDocument/2006/relationships/image" Target="../media/image34.png"/><Relationship Id="rId5" Type="http://schemas.openxmlformats.org/officeDocument/2006/relationships/image" Target="../media/image28.jpeg"/><Relationship Id="rId10" Type="http://schemas.openxmlformats.org/officeDocument/2006/relationships/image" Target="../media/image33.jpeg"/><Relationship Id="rId4" Type="http://schemas.openxmlformats.org/officeDocument/2006/relationships/image" Target="../media/image27.jpeg"/><Relationship Id="rId9" Type="http://schemas.openxmlformats.org/officeDocument/2006/relationships/image" Target="../media/image32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png"/><Relationship Id="rId4" Type="http://schemas.openxmlformats.org/officeDocument/2006/relationships/image" Target="../media/image39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5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4.png"/><Relationship Id="rId4" Type="http://schemas.openxmlformats.org/officeDocument/2006/relationships/image" Target="../media/image4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891" b="10620"/>
          <a:stretch/>
        </p:blipFill>
        <p:spPr bwMode="auto">
          <a:xfrm>
            <a:off x="-149523" y="0"/>
            <a:ext cx="12341521" cy="695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itle 6"/>
          <p:cNvSpPr>
            <a:spLocks noGrp="1"/>
          </p:cNvSpPr>
          <p:nvPr>
            <p:ph type="ctrTitle"/>
          </p:nvPr>
        </p:nvSpPr>
        <p:spPr>
          <a:xfrm>
            <a:off x="986971" y="1122363"/>
            <a:ext cx="10218058" cy="1909917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Genetics of Genotype-By-Environment Interactions in the Switchgrass Diversity Panel</a:t>
            </a:r>
          </a:p>
        </p:txBody>
      </p:sp>
      <p:sp>
        <p:nvSpPr>
          <p:cNvPr id="8" name="Subtitle 7"/>
          <p:cNvSpPr>
            <a:spLocks noGrp="1"/>
          </p:cNvSpPr>
          <p:nvPr>
            <p:ph type="subTitle" idx="1"/>
          </p:nvPr>
        </p:nvSpPr>
        <p:spPr>
          <a:xfrm>
            <a:off x="1524000" y="3662363"/>
            <a:ext cx="9144000" cy="1595437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Alice MacQueen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BER Plant Genomic Science Workshop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2020-01-13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9" name="Picture 4" descr="http://solardecathlon.osu.edu/site/sites/default/files/images/doe_color_icon.g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0001" y="-1"/>
            <a:ext cx="3301999" cy="920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0000" y="887906"/>
            <a:ext cx="3301998" cy="63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38508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GxE across the common gardens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623454" y="1351666"/>
            <a:ext cx="1364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Greenup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3467324" y="1351666"/>
            <a:ext cx="1364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Flowering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335530" y="1354252"/>
            <a:ext cx="4951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Days between Greenup and Flowering </a:t>
            </a:r>
            <a:endParaRPr lang="en-US" dirty="0"/>
          </a:p>
        </p:txBody>
      </p:sp>
      <p:pic>
        <p:nvPicPr>
          <p:cNvPr id="19" name="Content Placeholder 18"/>
          <p:cNvPicPr>
            <a:picLocks noGrp="1" noChangeAspect="1"/>
          </p:cNvPicPr>
          <p:nvPr>
            <p:ph sz="half"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67"/>
          <a:stretch/>
        </p:blipFill>
        <p:spPr>
          <a:xfrm>
            <a:off x="789886" y="1695450"/>
            <a:ext cx="4395565" cy="5121538"/>
          </a:xfrm>
        </p:spPr>
      </p:pic>
      <p:pic>
        <p:nvPicPr>
          <p:cNvPr id="6" name="Content Placeholder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79" t="5026" r="4648" b="15468"/>
          <a:stretch/>
        </p:blipFill>
        <p:spPr>
          <a:xfrm>
            <a:off x="8873309" y="4819973"/>
            <a:ext cx="3181674" cy="2038027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9337844" y="4093105"/>
            <a:ext cx="1785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Latitude</a:t>
            </a:r>
            <a:endParaRPr lang="en-US" dirty="0"/>
          </a:p>
        </p:txBody>
      </p:sp>
      <p:cxnSp>
        <p:nvCxnSpPr>
          <p:cNvPr id="23" name="Straight Arrow Connector 22"/>
          <p:cNvCxnSpPr/>
          <p:nvPr/>
        </p:nvCxnSpPr>
        <p:spPr>
          <a:xfrm flipV="1">
            <a:off x="9880769" y="2599951"/>
            <a:ext cx="0" cy="150495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Content Placeholder 16"/>
          <p:cNvPicPr>
            <a:picLocks noGrp="1" noChangeAspect="1"/>
          </p:cNvPicPr>
          <p:nvPr>
            <p:ph sz="half" idx="2"/>
          </p:nvPr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60"/>
          <a:stretch/>
        </p:blipFill>
        <p:spPr>
          <a:xfrm>
            <a:off x="4831539" y="1666510"/>
            <a:ext cx="3263732" cy="5191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7808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GxE across the common gardens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623454" y="1351666"/>
            <a:ext cx="1364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Greenup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3467324" y="1351666"/>
            <a:ext cx="1364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Flowering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335530" y="1354252"/>
            <a:ext cx="4951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Days between Greenup and Flowering </a:t>
            </a:r>
            <a:endParaRPr lang="en-US" dirty="0"/>
          </a:p>
        </p:txBody>
      </p:sp>
      <p:pic>
        <p:nvPicPr>
          <p:cNvPr id="19" name="Content Placeholder 18"/>
          <p:cNvPicPr>
            <a:picLocks noGrp="1" noChangeAspect="1"/>
          </p:cNvPicPr>
          <p:nvPr>
            <p:ph sz="half"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67"/>
          <a:stretch/>
        </p:blipFill>
        <p:spPr>
          <a:xfrm>
            <a:off x="789886" y="1695450"/>
            <a:ext cx="4395565" cy="5121538"/>
          </a:xfrm>
        </p:spPr>
      </p:pic>
      <p:pic>
        <p:nvPicPr>
          <p:cNvPr id="17" name="Content Placeholder 16"/>
          <p:cNvPicPr>
            <a:picLocks noGrp="1" noChangeAspect="1"/>
          </p:cNvPicPr>
          <p:nvPr>
            <p:ph sz="half" idx="2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60"/>
          <a:stretch/>
        </p:blipFill>
        <p:spPr>
          <a:xfrm>
            <a:off x="4831539" y="1666510"/>
            <a:ext cx="3263732" cy="5191490"/>
          </a:xfrm>
          <a:prstGeom prst="rect">
            <a:avLst/>
          </a:prstGeom>
        </p:spPr>
      </p:pic>
      <p:sp>
        <p:nvSpPr>
          <p:cNvPr id="11" name="Content Placeholder 3"/>
          <p:cNvSpPr txBox="1">
            <a:spLocks/>
          </p:cNvSpPr>
          <p:nvPr/>
        </p:nvSpPr>
        <p:spPr>
          <a:xfrm>
            <a:off x="7886700" y="1825625"/>
            <a:ext cx="409575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Northern germplasm grown in the south has photoperiod sensitivity, leading to early flowering and low biomass.</a:t>
            </a:r>
          </a:p>
          <a:p>
            <a:endParaRPr lang="en-US" sz="2400" dirty="0" smtClean="0"/>
          </a:p>
          <a:p>
            <a:r>
              <a:rPr lang="en-US" sz="2400" dirty="0" smtClean="0"/>
              <a:t>Southern germplasm grown in the north does not have freezing tolerance and does not survive winter.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914244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GxE in winter survival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676292" cy="4351338"/>
          </a:xfrm>
        </p:spPr>
        <p:txBody>
          <a:bodyPr/>
          <a:lstStyle/>
          <a:p>
            <a:r>
              <a:rPr lang="en-US" dirty="0" smtClean="0"/>
              <a:t>Winter 2018 was cold and we observed considerable winter kill in the north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850" y="3315190"/>
            <a:ext cx="4266488" cy="319240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12850" y="2995587"/>
            <a:ext cx="44918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latin typeface="+mj-lt"/>
              </a:rPr>
              <a:t>Brooking SD, 11 degrees F on April 5</a:t>
            </a:r>
            <a:r>
              <a:rPr lang="en-US" b="1" baseline="30000" dirty="0" smtClean="0">
                <a:latin typeface="+mj-lt"/>
              </a:rPr>
              <a:t>th</a:t>
            </a:r>
            <a:r>
              <a:rPr lang="en-US" b="1" dirty="0" smtClean="0">
                <a:latin typeface="+mj-lt"/>
              </a:rPr>
              <a:t> </a:t>
            </a:r>
            <a:endParaRPr lang="en-US" b="1" dirty="0">
              <a:latin typeface="+mj-lt"/>
            </a:endParaRP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B35A6D3B-FF98-4D5D-88F3-60F9350364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18" t="54054"/>
          <a:stretch/>
        </p:blipFill>
        <p:spPr bwMode="auto">
          <a:xfrm>
            <a:off x="4879338" y="2728952"/>
            <a:ext cx="6860504" cy="3908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4879338" y="2409349"/>
            <a:ext cx="73126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latin typeface="+mj-lt"/>
              </a:rPr>
              <a:t>Geographic distribution of northern winter kill across germplasm </a:t>
            </a:r>
            <a:endParaRPr lang="en-US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637758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GxE in winter survival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352" y="2521277"/>
            <a:ext cx="10197296" cy="4078917"/>
          </a:xfrm>
        </p:spPr>
      </p:pic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713334" cy="4351338"/>
          </a:xfrm>
        </p:spPr>
        <p:txBody>
          <a:bodyPr/>
          <a:lstStyle/>
          <a:p>
            <a:r>
              <a:rPr lang="en-US" dirty="0" smtClean="0"/>
              <a:t>Genetic associations for winter survival at four northern sites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52009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GxE in winter survival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713334" cy="4351338"/>
          </a:xfrm>
        </p:spPr>
        <p:txBody>
          <a:bodyPr/>
          <a:lstStyle/>
          <a:p>
            <a:r>
              <a:rPr lang="en-US" dirty="0" smtClean="0"/>
              <a:t>Genetic associations for winter survival </a:t>
            </a:r>
            <a:r>
              <a:rPr lang="en-US" dirty="0" smtClean="0"/>
              <a:t>at four northern </a:t>
            </a:r>
            <a:r>
              <a:rPr lang="en-US" dirty="0" smtClean="0"/>
              <a:t>sites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683330166"/>
              </p:ext>
            </p:extLst>
          </p:nvPr>
        </p:nvGraphicFramePr>
        <p:xfrm>
          <a:off x="3000737" y="3064116"/>
          <a:ext cx="5252085" cy="741680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1106805">
                  <a:extLst>
                    <a:ext uri="{9D8B030D-6E8A-4147-A177-3AD203B41FA5}">
                      <a16:colId xmlns:a16="http://schemas.microsoft.com/office/drawing/2014/main" val="4058986422"/>
                    </a:ext>
                  </a:extLst>
                </a:gridCol>
                <a:gridCol w="1036320">
                  <a:extLst>
                    <a:ext uri="{9D8B030D-6E8A-4147-A177-3AD203B41FA5}">
                      <a16:colId xmlns:a16="http://schemas.microsoft.com/office/drawing/2014/main" val="935969564"/>
                    </a:ext>
                  </a:extLst>
                </a:gridCol>
                <a:gridCol w="1036320">
                  <a:extLst>
                    <a:ext uri="{9D8B030D-6E8A-4147-A177-3AD203B41FA5}">
                      <a16:colId xmlns:a16="http://schemas.microsoft.com/office/drawing/2014/main" val="3983899201"/>
                    </a:ext>
                  </a:extLst>
                </a:gridCol>
                <a:gridCol w="1036320">
                  <a:extLst>
                    <a:ext uri="{9D8B030D-6E8A-4147-A177-3AD203B41FA5}">
                      <a16:colId xmlns:a16="http://schemas.microsoft.com/office/drawing/2014/main" val="1623773298"/>
                    </a:ext>
                  </a:extLst>
                </a:gridCol>
                <a:gridCol w="1036320">
                  <a:extLst>
                    <a:ext uri="{9D8B030D-6E8A-4147-A177-3AD203B41FA5}">
                      <a16:colId xmlns:a16="http://schemas.microsoft.com/office/drawing/2014/main" val="11313446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Varying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Genes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FRZ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TOL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57118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87763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965616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GxE </a:t>
            </a:r>
            <a:r>
              <a:rPr lang="en-US" dirty="0" smtClean="0"/>
              <a:t>in flowering time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623454" y="1351666"/>
            <a:ext cx="1364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Greenup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3467324" y="1351666"/>
            <a:ext cx="1364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Flowering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335530" y="1354252"/>
            <a:ext cx="4951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Days between Greenup and Flowering </a:t>
            </a:r>
            <a:endParaRPr lang="en-US" dirty="0"/>
          </a:p>
        </p:txBody>
      </p:sp>
      <p:pic>
        <p:nvPicPr>
          <p:cNvPr id="19" name="Content Placeholder 18"/>
          <p:cNvPicPr>
            <a:picLocks noGrp="1" noChangeAspect="1"/>
          </p:cNvPicPr>
          <p:nvPr>
            <p:ph sz="half"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67"/>
          <a:stretch/>
        </p:blipFill>
        <p:spPr>
          <a:xfrm>
            <a:off x="789886" y="1695450"/>
            <a:ext cx="4395565" cy="5121538"/>
          </a:xfrm>
        </p:spPr>
      </p:pic>
      <p:pic>
        <p:nvPicPr>
          <p:cNvPr id="17" name="Content Placeholder 16"/>
          <p:cNvPicPr>
            <a:picLocks noGrp="1" noChangeAspect="1"/>
          </p:cNvPicPr>
          <p:nvPr>
            <p:ph sz="half" idx="2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60"/>
          <a:stretch/>
        </p:blipFill>
        <p:spPr>
          <a:xfrm>
            <a:off x="4831539" y="1666510"/>
            <a:ext cx="3263732" cy="5191490"/>
          </a:xfrm>
          <a:prstGeom prst="rect">
            <a:avLst/>
          </a:prstGeom>
        </p:spPr>
      </p:pic>
      <p:sp>
        <p:nvSpPr>
          <p:cNvPr id="11" name="Content Placeholder 3"/>
          <p:cNvSpPr txBox="1">
            <a:spLocks/>
          </p:cNvSpPr>
          <p:nvPr/>
        </p:nvSpPr>
        <p:spPr>
          <a:xfrm>
            <a:off x="7886700" y="1825625"/>
            <a:ext cx="409575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The relationship </a:t>
            </a:r>
            <a:r>
              <a:rPr lang="en-US" sz="2400" dirty="0"/>
              <a:t>between plant </a:t>
            </a:r>
            <a:r>
              <a:rPr lang="en-US" sz="2400" dirty="0" err="1" smtClean="0"/>
              <a:t>greenup</a:t>
            </a:r>
            <a:r>
              <a:rPr lang="en-US" sz="2400" dirty="0" smtClean="0"/>
              <a:t> date </a:t>
            </a:r>
            <a:r>
              <a:rPr lang="en-US" sz="2400" dirty="0"/>
              <a:t>and </a:t>
            </a:r>
            <a:r>
              <a:rPr lang="en-US" sz="2400" dirty="0" smtClean="0"/>
              <a:t>flowering date varies more at southern </a:t>
            </a:r>
            <a:r>
              <a:rPr lang="en-US" sz="2400" dirty="0"/>
              <a:t>sites than at northern sites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703570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Pattern of GxE Effects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“</a:t>
            </a:r>
            <a:r>
              <a:rPr lang="en-US" dirty="0" err="1" smtClean="0"/>
              <a:t>Mashhattan</a:t>
            </a:r>
            <a:r>
              <a:rPr lang="en-US" dirty="0" smtClean="0"/>
              <a:t>”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215" y="3200393"/>
            <a:ext cx="9144019" cy="365760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4773" y="875865"/>
            <a:ext cx="6413603" cy="2324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0089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Pattern of GxE Effects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Table of genes of interest	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Effect of one SNP of significant effect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93712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 and Outlook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r>
              <a:rPr lang="en-US" sz="2200" dirty="0" smtClean="0">
                <a:latin typeface="+mj-lt"/>
              </a:rPr>
              <a:t>Widespread G x E underlies strong patterns of local adaptation</a:t>
            </a:r>
          </a:p>
          <a:p>
            <a:endParaRPr lang="en-US" sz="2200" dirty="0">
              <a:latin typeface="+mj-lt"/>
            </a:endParaRPr>
          </a:p>
          <a:p>
            <a:r>
              <a:rPr lang="en-US" sz="2200" dirty="0" smtClean="0">
                <a:latin typeface="+mj-lt"/>
              </a:rPr>
              <a:t>Conditional effects are common</a:t>
            </a:r>
          </a:p>
          <a:p>
            <a:endParaRPr lang="en-US" sz="2200" dirty="0">
              <a:latin typeface="+mj-lt"/>
            </a:endParaRPr>
          </a:p>
          <a:p>
            <a:r>
              <a:rPr lang="en-US" sz="2200" dirty="0">
                <a:latin typeface="+mj-lt"/>
              </a:rPr>
              <a:t>In terms of breeding, we may be able to select stable QTL or stack together conditionally beneficial QTL to minimize tradeoffs and improve general vigor and climate adaptation.</a:t>
            </a:r>
          </a:p>
          <a:p>
            <a:endParaRPr lang="en-US" sz="2200" dirty="0">
              <a:latin typeface="+mj-lt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sz="2200" dirty="0"/>
              <a:t>There is more to come: </a:t>
            </a:r>
            <a:r>
              <a:rPr lang="en-US" sz="2200" dirty="0" smtClean="0"/>
              <a:t>The diversity panel will </a:t>
            </a:r>
            <a:r>
              <a:rPr lang="en-US" sz="2200" dirty="0"/>
              <a:t>expand </a:t>
            </a:r>
            <a:r>
              <a:rPr lang="en-US" sz="2200" dirty="0" smtClean="0"/>
              <a:t>available genetic variance and opportunities </a:t>
            </a:r>
            <a:r>
              <a:rPr lang="en-US" sz="2200" dirty="0"/>
              <a:t>for studying </a:t>
            </a:r>
            <a:r>
              <a:rPr lang="en-US" sz="2200" dirty="0" smtClean="0"/>
              <a:t>adaptability and GxE</a:t>
            </a:r>
            <a:endParaRPr lang="en-US" sz="2200" dirty="0"/>
          </a:p>
          <a:p>
            <a:endParaRPr lang="en-US" sz="2200" dirty="0"/>
          </a:p>
          <a:p>
            <a:r>
              <a:rPr lang="en-US" sz="2200" dirty="0"/>
              <a:t>We hope this resource will be useful to the community and welcome collaborative efforts.</a:t>
            </a:r>
          </a:p>
          <a:p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8264169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9083" y="782257"/>
            <a:ext cx="6186912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400" dirty="0">
              <a:latin typeface="+mj-lt"/>
            </a:endParaRPr>
          </a:p>
          <a:p>
            <a:r>
              <a:rPr lang="en-US" sz="1400" b="1" u="sng" dirty="0">
                <a:latin typeface="+mj-lt"/>
              </a:rPr>
              <a:t>Collaborators</a:t>
            </a:r>
          </a:p>
          <a:p>
            <a:endParaRPr lang="en-US" sz="1400" b="1" dirty="0" smtClean="0">
              <a:latin typeface="+mj-lt"/>
            </a:endParaRPr>
          </a:p>
          <a:p>
            <a:r>
              <a:rPr lang="en-US" sz="1400" b="1" dirty="0" smtClean="0">
                <a:latin typeface="+mj-lt"/>
              </a:rPr>
              <a:t>Tom </a:t>
            </a:r>
            <a:r>
              <a:rPr lang="en-US" sz="1400" b="1" dirty="0" err="1" smtClean="0">
                <a:latin typeface="+mj-lt"/>
              </a:rPr>
              <a:t>Juenger</a:t>
            </a:r>
            <a:r>
              <a:rPr lang="en-US" sz="1400" b="1" dirty="0" smtClean="0">
                <a:latin typeface="+mj-lt"/>
              </a:rPr>
              <a:t>		(UT Austin)</a:t>
            </a:r>
            <a:endParaRPr lang="en-US" sz="1400" b="1" dirty="0">
              <a:latin typeface="+mj-lt"/>
            </a:endParaRPr>
          </a:p>
          <a:p>
            <a:r>
              <a:rPr lang="en-US" sz="1400" b="1" dirty="0">
                <a:latin typeface="+mj-lt"/>
              </a:rPr>
              <a:t>David Lowry	</a:t>
            </a:r>
            <a:r>
              <a:rPr lang="en-US" sz="1400" b="1" dirty="0" smtClean="0">
                <a:latin typeface="+mj-lt"/>
              </a:rPr>
              <a:t>	(</a:t>
            </a:r>
            <a:r>
              <a:rPr lang="en-US" sz="1400" b="1" dirty="0">
                <a:latin typeface="+mj-lt"/>
              </a:rPr>
              <a:t>Michigan State University)</a:t>
            </a:r>
          </a:p>
          <a:p>
            <a:r>
              <a:rPr lang="en-US" sz="1400" b="1" dirty="0">
                <a:latin typeface="+mj-lt"/>
              </a:rPr>
              <a:t>Felix </a:t>
            </a:r>
            <a:r>
              <a:rPr lang="en-US" sz="1400" b="1" dirty="0" err="1">
                <a:latin typeface="+mj-lt"/>
              </a:rPr>
              <a:t>Fritschi</a:t>
            </a:r>
            <a:r>
              <a:rPr lang="en-US" sz="1400" b="1" dirty="0">
                <a:latin typeface="+mj-lt"/>
              </a:rPr>
              <a:t>	</a:t>
            </a:r>
            <a:r>
              <a:rPr lang="en-US" sz="1400" b="1" dirty="0" smtClean="0">
                <a:latin typeface="+mj-lt"/>
              </a:rPr>
              <a:t>	(</a:t>
            </a:r>
            <a:r>
              <a:rPr lang="en-US" sz="1400" b="1" dirty="0">
                <a:latin typeface="+mj-lt"/>
              </a:rPr>
              <a:t>Mizzou)</a:t>
            </a:r>
          </a:p>
          <a:p>
            <a:r>
              <a:rPr lang="en-US" sz="1400" b="1" dirty="0">
                <a:latin typeface="+mj-lt"/>
              </a:rPr>
              <a:t>Phil Fay 		</a:t>
            </a:r>
            <a:r>
              <a:rPr lang="en-US" sz="1400" b="1" dirty="0" smtClean="0">
                <a:latin typeface="+mj-lt"/>
              </a:rPr>
              <a:t>	(</a:t>
            </a:r>
            <a:r>
              <a:rPr lang="en-US" sz="1400" b="1" dirty="0">
                <a:latin typeface="+mj-lt"/>
              </a:rPr>
              <a:t>USDA-ARS, Temple TX)</a:t>
            </a:r>
          </a:p>
          <a:p>
            <a:r>
              <a:rPr lang="en-US" sz="1400" b="1" dirty="0">
                <a:latin typeface="+mj-lt"/>
              </a:rPr>
              <a:t>Jason Bonnette	</a:t>
            </a:r>
            <a:r>
              <a:rPr lang="en-US" sz="1400" b="1" dirty="0" smtClean="0">
                <a:latin typeface="+mj-lt"/>
              </a:rPr>
              <a:t>	(</a:t>
            </a:r>
            <a:r>
              <a:rPr lang="en-US" sz="1400" b="1" dirty="0">
                <a:latin typeface="+mj-lt"/>
              </a:rPr>
              <a:t>UT Austin</a:t>
            </a:r>
            <a:r>
              <a:rPr lang="en-US" sz="1400" b="1" dirty="0" smtClean="0">
                <a:latin typeface="+mj-lt"/>
              </a:rPr>
              <a:t>)</a:t>
            </a:r>
          </a:p>
          <a:p>
            <a:endParaRPr lang="en-US" sz="1400" b="1" dirty="0">
              <a:latin typeface="+mj-lt"/>
            </a:endParaRPr>
          </a:p>
          <a:p>
            <a:r>
              <a:rPr lang="en-US" sz="1400" b="1" dirty="0">
                <a:latin typeface="+mj-lt"/>
              </a:rPr>
              <a:t>Laura Bartley	</a:t>
            </a:r>
            <a:r>
              <a:rPr lang="en-US" sz="1400" b="1" dirty="0" smtClean="0">
                <a:latin typeface="+mj-lt"/>
              </a:rPr>
              <a:t>	(</a:t>
            </a:r>
            <a:r>
              <a:rPr lang="en-US" sz="1400" b="1" dirty="0">
                <a:latin typeface="+mj-lt"/>
              </a:rPr>
              <a:t>University of Oklahoma)</a:t>
            </a:r>
          </a:p>
          <a:p>
            <a:r>
              <a:rPr lang="en-US" sz="1400" b="1" dirty="0">
                <a:latin typeface="+mj-lt"/>
              </a:rPr>
              <a:t>John </a:t>
            </a:r>
            <a:r>
              <a:rPr lang="en-US" sz="1400" b="1" dirty="0" smtClean="0">
                <a:latin typeface="+mj-lt"/>
              </a:rPr>
              <a:t>Reilly		</a:t>
            </a:r>
            <a:r>
              <a:rPr lang="en-US" sz="1400" b="1" dirty="0">
                <a:latin typeface="+mj-lt"/>
              </a:rPr>
              <a:t>	(USDA-PML, Kingsville TX)</a:t>
            </a:r>
          </a:p>
          <a:p>
            <a:r>
              <a:rPr lang="en-US" sz="1400" b="1" dirty="0">
                <a:latin typeface="+mj-lt"/>
              </a:rPr>
              <a:t>Yanqi Wu		</a:t>
            </a:r>
            <a:r>
              <a:rPr lang="en-US" sz="1400" b="1" dirty="0" smtClean="0">
                <a:latin typeface="+mj-lt"/>
              </a:rPr>
              <a:t>	(</a:t>
            </a:r>
            <a:r>
              <a:rPr lang="en-US" sz="1400" b="1" dirty="0">
                <a:latin typeface="+mj-lt"/>
              </a:rPr>
              <a:t>OSU, Stillwater OK)</a:t>
            </a:r>
          </a:p>
          <a:p>
            <a:r>
              <a:rPr lang="en-US" sz="1400" b="1" dirty="0">
                <a:latin typeface="+mj-lt"/>
              </a:rPr>
              <a:t>Monty Rouquette	</a:t>
            </a:r>
            <a:r>
              <a:rPr lang="en-US" sz="1400" b="1" dirty="0" smtClean="0">
                <a:latin typeface="+mj-lt"/>
              </a:rPr>
              <a:t>	(</a:t>
            </a:r>
            <a:r>
              <a:rPr lang="en-US" sz="1400" b="1" dirty="0">
                <a:latin typeface="+mj-lt"/>
              </a:rPr>
              <a:t>TAMU-Overton, TX)</a:t>
            </a:r>
          </a:p>
          <a:p>
            <a:r>
              <a:rPr lang="en-US" sz="1400" b="1" dirty="0">
                <a:latin typeface="+mj-lt"/>
              </a:rPr>
              <a:t>Rob Mitchell	</a:t>
            </a:r>
            <a:r>
              <a:rPr lang="en-US" sz="1400" b="1" dirty="0" smtClean="0">
                <a:latin typeface="+mj-lt"/>
              </a:rPr>
              <a:t>	(</a:t>
            </a:r>
            <a:r>
              <a:rPr lang="en-US" sz="1400" b="1" dirty="0">
                <a:latin typeface="+mj-lt"/>
              </a:rPr>
              <a:t>USDA-ARS, Lincoln NB)</a:t>
            </a:r>
          </a:p>
          <a:p>
            <a:r>
              <a:rPr lang="en-US" sz="1400" b="1" dirty="0" err="1">
                <a:latin typeface="+mj-lt"/>
              </a:rPr>
              <a:t>Arvid</a:t>
            </a:r>
            <a:r>
              <a:rPr lang="en-US" sz="1400" b="1" dirty="0">
                <a:latin typeface="+mj-lt"/>
              </a:rPr>
              <a:t> </a:t>
            </a:r>
            <a:r>
              <a:rPr lang="en-US" sz="1400" b="1" dirty="0" err="1">
                <a:latin typeface="+mj-lt"/>
              </a:rPr>
              <a:t>Boe</a:t>
            </a:r>
            <a:r>
              <a:rPr lang="en-US" sz="1400" b="1" dirty="0">
                <a:latin typeface="+mj-lt"/>
              </a:rPr>
              <a:t>		</a:t>
            </a:r>
            <a:r>
              <a:rPr lang="en-US" sz="1400" b="1" dirty="0" smtClean="0">
                <a:latin typeface="+mj-lt"/>
              </a:rPr>
              <a:t>	(</a:t>
            </a:r>
            <a:r>
              <a:rPr lang="en-US" sz="1400" b="1" dirty="0">
                <a:latin typeface="+mj-lt"/>
              </a:rPr>
              <a:t>SDSU, Brookings SD)</a:t>
            </a:r>
          </a:p>
          <a:p>
            <a:endParaRPr lang="en-US" sz="1400" b="1" dirty="0">
              <a:latin typeface="+mj-lt"/>
            </a:endParaRPr>
          </a:p>
          <a:p>
            <a:r>
              <a:rPr lang="en-US" sz="1400" b="1" dirty="0">
                <a:latin typeface="+mj-lt"/>
              </a:rPr>
              <a:t>Kyle Turner</a:t>
            </a:r>
          </a:p>
          <a:p>
            <a:r>
              <a:rPr lang="en-US" sz="1400" b="1" dirty="0">
                <a:latin typeface="+mj-lt"/>
              </a:rPr>
              <a:t>Nathan </a:t>
            </a:r>
            <a:r>
              <a:rPr lang="en-US" sz="1400" b="1" dirty="0" err="1">
                <a:latin typeface="+mj-lt"/>
              </a:rPr>
              <a:t>Pfluger</a:t>
            </a:r>
            <a:endParaRPr lang="en-US" sz="1400" b="1" dirty="0">
              <a:latin typeface="+mj-lt"/>
            </a:endParaRPr>
          </a:p>
          <a:p>
            <a:r>
              <a:rPr lang="en-US" sz="1400" b="1" dirty="0">
                <a:latin typeface="+mj-lt"/>
              </a:rPr>
              <a:t>Matt Donoghue</a:t>
            </a:r>
          </a:p>
          <a:p>
            <a:r>
              <a:rPr lang="en-US" sz="1400" b="1" dirty="0">
                <a:latin typeface="+mj-lt"/>
              </a:rPr>
              <a:t>Chris Bourbois</a:t>
            </a:r>
          </a:p>
          <a:p>
            <a:r>
              <a:rPr lang="en-US" sz="1400" b="1" dirty="0">
                <a:latin typeface="+mj-lt"/>
              </a:rPr>
              <a:t>Jonathan </a:t>
            </a:r>
            <a:r>
              <a:rPr lang="en-US" sz="1400" b="1" dirty="0" err="1">
                <a:latin typeface="+mj-lt"/>
              </a:rPr>
              <a:t>Colen</a:t>
            </a:r>
            <a:endParaRPr lang="en-US" sz="1400" b="1" dirty="0">
              <a:latin typeface="+mj-lt"/>
            </a:endParaRPr>
          </a:p>
          <a:p>
            <a:r>
              <a:rPr lang="en-US" sz="1400" b="1" dirty="0">
                <a:latin typeface="+mj-lt"/>
              </a:rPr>
              <a:t>Sam Lutfy</a:t>
            </a:r>
          </a:p>
          <a:p>
            <a:r>
              <a:rPr lang="en-US" sz="1400" b="1" dirty="0">
                <a:latin typeface="+mj-lt"/>
              </a:rPr>
              <a:t>Marissa Van </a:t>
            </a:r>
            <a:r>
              <a:rPr lang="en-US" sz="1400" b="1" dirty="0" err="1">
                <a:latin typeface="+mj-lt"/>
              </a:rPr>
              <a:t>Damme</a:t>
            </a:r>
            <a:endParaRPr lang="en-US" sz="1400" b="1" dirty="0">
              <a:latin typeface="+mj-lt"/>
            </a:endParaRPr>
          </a:p>
          <a:p>
            <a:r>
              <a:rPr lang="en-US" sz="1400" b="1" dirty="0" smtClean="0">
                <a:latin typeface="+mj-lt"/>
              </a:rPr>
              <a:t>Quinn </a:t>
            </a:r>
            <a:r>
              <a:rPr lang="en-US" sz="1400" b="1" dirty="0" err="1">
                <a:latin typeface="+mj-lt"/>
              </a:rPr>
              <a:t>Hiers</a:t>
            </a:r>
            <a:endParaRPr lang="en-US" sz="1400" b="1" dirty="0">
              <a:latin typeface="+mj-lt"/>
            </a:endParaRPr>
          </a:p>
          <a:p>
            <a:r>
              <a:rPr lang="en-US" sz="1400" b="1" dirty="0">
                <a:latin typeface="+mj-lt"/>
              </a:rPr>
              <a:t>Paige Overton</a:t>
            </a:r>
          </a:p>
          <a:p>
            <a:r>
              <a:rPr lang="en-US" sz="1400" b="1" dirty="0">
                <a:latin typeface="+mj-lt"/>
              </a:rPr>
              <a:t>John Row</a:t>
            </a:r>
          </a:p>
          <a:p>
            <a:r>
              <a:rPr lang="en-US" sz="1400" b="1" dirty="0">
                <a:latin typeface="+mj-lt"/>
              </a:rPr>
              <a:t>Joey Budi</a:t>
            </a:r>
          </a:p>
          <a:p>
            <a:r>
              <a:rPr lang="en-US" sz="1400" b="1" dirty="0">
                <a:latin typeface="+mj-lt"/>
              </a:rPr>
              <a:t>Logan Simon</a:t>
            </a:r>
          </a:p>
          <a:p>
            <a:r>
              <a:rPr lang="en-US" sz="1400" b="1" dirty="0">
                <a:latin typeface="+mj-lt"/>
              </a:rPr>
              <a:t>	</a:t>
            </a:r>
            <a:endParaRPr lang="en-US" sz="1600" dirty="0">
              <a:latin typeface="+mj-lt"/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33851" y="3751308"/>
            <a:ext cx="2052839" cy="617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4" descr="http://solardecathlon.osu.edu/site/sites/default/files/images/doe_color_icon.g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764" y="174498"/>
            <a:ext cx="2771212" cy="772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4718" y="152174"/>
            <a:ext cx="3276430" cy="6300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060012" y="1177185"/>
            <a:ext cx="5560970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+mj-lt"/>
            </a:endParaRPr>
          </a:p>
          <a:p>
            <a:r>
              <a:rPr lang="en-US" sz="1400" b="1" dirty="0">
                <a:latin typeface="+mj-lt"/>
              </a:rPr>
              <a:t>Jeremy Schmutz	    </a:t>
            </a:r>
            <a:r>
              <a:rPr lang="en-US" sz="1400" b="1" dirty="0" smtClean="0">
                <a:latin typeface="+mj-lt"/>
              </a:rPr>
              <a:t>	 </a:t>
            </a:r>
            <a:r>
              <a:rPr lang="en-US" sz="1400" b="1" dirty="0">
                <a:latin typeface="+mj-lt"/>
              </a:rPr>
              <a:t>(JGI/</a:t>
            </a:r>
            <a:r>
              <a:rPr lang="en-US" sz="1400" b="1" dirty="0" err="1">
                <a:latin typeface="+mj-lt"/>
              </a:rPr>
              <a:t>HudsonAlpha</a:t>
            </a:r>
            <a:r>
              <a:rPr lang="en-US" sz="1400" b="1" dirty="0">
                <a:latin typeface="+mj-lt"/>
              </a:rPr>
              <a:t>)</a:t>
            </a:r>
          </a:p>
          <a:p>
            <a:r>
              <a:rPr lang="en-US" sz="1400" b="1" dirty="0">
                <a:latin typeface="+mj-lt"/>
              </a:rPr>
              <a:t>Jerry Jenkins	     </a:t>
            </a:r>
            <a:r>
              <a:rPr lang="en-US" sz="1400" b="1" dirty="0" smtClean="0">
                <a:latin typeface="+mj-lt"/>
              </a:rPr>
              <a:t>	(</a:t>
            </a:r>
            <a:r>
              <a:rPr lang="en-US" sz="1400" b="1" dirty="0" err="1">
                <a:latin typeface="+mj-lt"/>
              </a:rPr>
              <a:t>HudsonAlpha</a:t>
            </a:r>
            <a:r>
              <a:rPr lang="en-US" sz="1400" b="1" dirty="0">
                <a:latin typeface="+mj-lt"/>
              </a:rPr>
              <a:t>)</a:t>
            </a:r>
          </a:p>
          <a:p>
            <a:r>
              <a:rPr lang="en-US" sz="1400" b="1" dirty="0" err="1">
                <a:latin typeface="+mj-lt"/>
              </a:rPr>
              <a:t>Avinash</a:t>
            </a:r>
            <a:r>
              <a:rPr lang="en-US" sz="1400" b="1" dirty="0">
                <a:latin typeface="+mj-lt"/>
              </a:rPr>
              <a:t> </a:t>
            </a:r>
            <a:r>
              <a:rPr lang="en-US" sz="1400" b="1" dirty="0" err="1">
                <a:latin typeface="+mj-lt"/>
              </a:rPr>
              <a:t>Sreedasyam</a:t>
            </a:r>
            <a:r>
              <a:rPr lang="en-US" sz="1400" b="1" dirty="0">
                <a:latin typeface="+mj-lt"/>
              </a:rPr>
              <a:t>	    </a:t>
            </a:r>
            <a:r>
              <a:rPr lang="en-US" sz="1400" b="1" dirty="0" smtClean="0">
                <a:latin typeface="+mj-lt"/>
              </a:rPr>
              <a:t>	 </a:t>
            </a:r>
            <a:r>
              <a:rPr lang="en-US" sz="1400" b="1" dirty="0">
                <a:latin typeface="+mj-lt"/>
              </a:rPr>
              <a:t>(</a:t>
            </a:r>
            <a:r>
              <a:rPr lang="en-US" sz="1400" b="1" dirty="0" err="1">
                <a:latin typeface="+mj-lt"/>
              </a:rPr>
              <a:t>HudsonAlpha</a:t>
            </a:r>
            <a:r>
              <a:rPr lang="en-US" sz="1400" b="1" dirty="0">
                <a:latin typeface="+mj-lt"/>
              </a:rPr>
              <a:t>)</a:t>
            </a:r>
          </a:p>
          <a:p>
            <a:r>
              <a:rPr lang="en-US" sz="1400" b="1" dirty="0">
                <a:latin typeface="+mj-lt"/>
              </a:rPr>
              <a:t>Sujan Mamidi	    </a:t>
            </a:r>
            <a:r>
              <a:rPr lang="en-US" sz="1400" b="1" dirty="0" smtClean="0">
                <a:latin typeface="+mj-lt"/>
              </a:rPr>
              <a:t>	 </a:t>
            </a:r>
            <a:r>
              <a:rPr lang="en-US" sz="1400" b="1" dirty="0">
                <a:latin typeface="+mj-lt"/>
              </a:rPr>
              <a:t>(</a:t>
            </a:r>
            <a:r>
              <a:rPr lang="en-US" sz="1400" b="1" dirty="0" err="1">
                <a:latin typeface="+mj-lt"/>
              </a:rPr>
              <a:t>HudsonAlpha</a:t>
            </a:r>
            <a:r>
              <a:rPr lang="en-US" sz="1400" b="1" dirty="0">
                <a:latin typeface="+mj-lt"/>
              </a:rPr>
              <a:t>)</a:t>
            </a:r>
          </a:p>
          <a:p>
            <a:r>
              <a:rPr lang="en-US" sz="1400" b="1" dirty="0">
                <a:latin typeface="+mj-lt"/>
              </a:rPr>
              <a:t>John Lovell	    </a:t>
            </a:r>
            <a:r>
              <a:rPr lang="en-US" sz="1400" b="1" dirty="0" smtClean="0">
                <a:latin typeface="+mj-lt"/>
              </a:rPr>
              <a:t>	 </a:t>
            </a:r>
            <a:r>
              <a:rPr lang="en-US" sz="1400" b="1" dirty="0">
                <a:latin typeface="+mj-lt"/>
              </a:rPr>
              <a:t>(</a:t>
            </a:r>
            <a:r>
              <a:rPr lang="en-US" sz="1400" b="1" dirty="0" err="1">
                <a:latin typeface="+mj-lt"/>
              </a:rPr>
              <a:t>HudsonAlpha</a:t>
            </a:r>
            <a:r>
              <a:rPr lang="en-US" sz="1400" b="1" dirty="0">
                <a:latin typeface="+mj-lt"/>
              </a:rPr>
              <a:t>)</a:t>
            </a:r>
          </a:p>
          <a:p>
            <a:endParaRPr lang="en-US" sz="1400" b="1" dirty="0">
              <a:latin typeface="+mj-lt"/>
            </a:endParaRPr>
          </a:p>
          <a:p>
            <a:r>
              <a:rPr lang="en-US" sz="1400" b="1" dirty="0" err="1">
                <a:latin typeface="+mj-lt"/>
              </a:rPr>
              <a:t>Shiangqiang</a:t>
            </a:r>
            <a:r>
              <a:rPr lang="en-US" sz="1400" b="1" dirty="0">
                <a:latin typeface="+mj-lt"/>
              </a:rPr>
              <a:t> Shu	    </a:t>
            </a:r>
            <a:r>
              <a:rPr lang="en-US" sz="1400" b="1" dirty="0" smtClean="0">
                <a:latin typeface="+mj-lt"/>
              </a:rPr>
              <a:t>	 </a:t>
            </a:r>
            <a:r>
              <a:rPr lang="en-US" sz="1400" b="1" dirty="0">
                <a:latin typeface="+mj-lt"/>
              </a:rPr>
              <a:t>(LBL)</a:t>
            </a:r>
          </a:p>
          <a:p>
            <a:r>
              <a:rPr lang="en-US" sz="1400" b="1" dirty="0">
                <a:latin typeface="+mj-lt"/>
              </a:rPr>
              <a:t>Dan Rokhsar 	    </a:t>
            </a:r>
            <a:r>
              <a:rPr lang="en-US" sz="1400" b="1" dirty="0" smtClean="0">
                <a:latin typeface="+mj-lt"/>
              </a:rPr>
              <a:t>	 </a:t>
            </a:r>
            <a:r>
              <a:rPr lang="en-US" sz="1400" b="1" dirty="0">
                <a:latin typeface="+mj-lt"/>
              </a:rPr>
              <a:t>(DOE JGI)</a:t>
            </a:r>
          </a:p>
          <a:p>
            <a:r>
              <a:rPr lang="en-US" sz="1400" b="1" dirty="0">
                <a:latin typeface="+mj-lt"/>
              </a:rPr>
              <a:t>Kerrie Barry	    </a:t>
            </a:r>
            <a:r>
              <a:rPr lang="en-US" sz="1400" b="1" dirty="0" smtClean="0">
                <a:latin typeface="+mj-lt"/>
              </a:rPr>
              <a:t>	 </a:t>
            </a:r>
            <a:r>
              <a:rPr lang="en-US" sz="1400" b="1" dirty="0">
                <a:latin typeface="+mj-lt"/>
              </a:rPr>
              <a:t>(DOE JGI)</a:t>
            </a:r>
          </a:p>
          <a:p>
            <a:endParaRPr lang="en-US" sz="1400" b="1" dirty="0">
              <a:latin typeface="+mj-lt"/>
            </a:endParaRPr>
          </a:p>
          <a:p>
            <a:endParaRPr lang="en-US" sz="1400" b="1" dirty="0">
              <a:latin typeface="+mj-lt"/>
            </a:endParaRPr>
          </a:p>
          <a:p>
            <a:endParaRPr lang="en-US" sz="1400" b="1" dirty="0">
              <a:latin typeface="+mj-lt"/>
            </a:endParaRPr>
          </a:p>
        </p:txBody>
      </p:sp>
      <p:pic>
        <p:nvPicPr>
          <p:cNvPr id="7" name="Picture 2" descr="http://upload.wikimedia.org/wikipedia/commons/0/03/NSF_Logo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0463427" y="3532065"/>
            <a:ext cx="1508899" cy="1436555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8273696" y="5160381"/>
            <a:ext cx="2175596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>
                <a:latin typeface="+mj-lt"/>
              </a:rPr>
              <a:t>Funding </a:t>
            </a:r>
            <a:endParaRPr lang="en-US" dirty="0">
              <a:latin typeface="+mj-lt"/>
            </a:endParaRPr>
          </a:p>
          <a:p>
            <a:r>
              <a:rPr lang="en-US" b="1" dirty="0">
                <a:latin typeface="+mj-lt"/>
              </a:rPr>
              <a:t>DOE Sustainability</a:t>
            </a:r>
          </a:p>
          <a:p>
            <a:r>
              <a:rPr lang="en-US" b="1" dirty="0">
                <a:latin typeface="+mj-lt"/>
              </a:rPr>
              <a:t>JGI CSP</a:t>
            </a:r>
          </a:p>
          <a:p>
            <a:r>
              <a:rPr lang="en-US" b="1" dirty="0">
                <a:latin typeface="+mj-lt"/>
              </a:rPr>
              <a:t>NSF PGRP</a:t>
            </a:r>
          </a:p>
          <a:p>
            <a:r>
              <a:rPr lang="en-US" b="1" dirty="0">
                <a:latin typeface="+mj-lt"/>
              </a:rPr>
              <a:t>DOE </a:t>
            </a:r>
            <a:r>
              <a:rPr lang="en-US" b="1" dirty="0" err="1">
                <a:latin typeface="+mj-lt"/>
              </a:rPr>
              <a:t>Arpa</a:t>
            </a:r>
            <a:r>
              <a:rPr lang="en-US" b="1" dirty="0">
                <a:latin typeface="+mj-lt"/>
              </a:rPr>
              <a:t>-e</a:t>
            </a:r>
          </a:p>
          <a:p>
            <a:endParaRPr lang="en-US" altLang="en-US" dirty="0">
              <a:latin typeface="+mj-lt"/>
            </a:endParaRPr>
          </a:p>
          <a:p>
            <a:endParaRPr lang="en-US" b="1" dirty="0">
              <a:latin typeface="+mj-lt"/>
            </a:endParaRPr>
          </a:p>
          <a:p>
            <a:endParaRPr lang="en-US" sz="2400" dirty="0">
              <a:latin typeface="+mj-lt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1086" y="4116721"/>
            <a:ext cx="4876028" cy="274127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34857" y="40175"/>
            <a:ext cx="3457143" cy="7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115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Switchgrass is the model herbaceous bioenergy crop. </a:t>
            </a:r>
            <a:endParaRPr lang="en-US" sz="2800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6172200" y="1825624"/>
            <a:ext cx="5181600" cy="4460875"/>
          </a:xfrm>
        </p:spPr>
        <p:txBody>
          <a:bodyPr>
            <a:noAutofit/>
          </a:bodyPr>
          <a:lstStyle/>
          <a:p>
            <a:r>
              <a:rPr lang="en-US" altLang="en-US" sz="2400" b="1" dirty="0" smtClean="0">
                <a:solidFill>
                  <a:srgbClr val="002060"/>
                </a:solidFill>
              </a:rPr>
              <a:t>Native to North America</a:t>
            </a:r>
          </a:p>
          <a:p>
            <a:r>
              <a:rPr lang="en-US" altLang="en-US" sz="2400" b="1" dirty="0" smtClean="0">
                <a:solidFill>
                  <a:srgbClr val="002060"/>
                </a:solidFill>
              </a:rPr>
              <a:t>Widespread distribution and wide environmental adaptation</a:t>
            </a:r>
          </a:p>
          <a:p>
            <a:endParaRPr lang="en-US" altLang="en-US" sz="2400" b="1" dirty="0" smtClean="0">
              <a:solidFill>
                <a:srgbClr val="002060"/>
              </a:solidFill>
            </a:endParaRPr>
          </a:p>
          <a:p>
            <a:r>
              <a:rPr lang="en-US" altLang="en-US" sz="2400" b="1" dirty="0" smtClean="0">
                <a:solidFill>
                  <a:srgbClr val="002060"/>
                </a:solidFill>
              </a:rPr>
              <a:t>Productive on marginal lands </a:t>
            </a:r>
          </a:p>
          <a:p>
            <a:r>
              <a:rPr lang="en-US" altLang="en-US" sz="2400" b="1" dirty="0" smtClean="0">
                <a:solidFill>
                  <a:srgbClr val="002060"/>
                </a:solidFill>
              </a:rPr>
              <a:t>High yielding (7-10 tons dry matter per acre)</a:t>
            </a:r>
          </a:p>
          <a:p>
            <a:r>
              <a:rPr lang="en-US" altLang="en-US" sz="2400" b="1" dirty="0" smtClean="0">
                <a:solidFill>
                  <a:srgbClr val="002060"/>
                </a:solidFill>
              </a:rPr>
              <a:t>If grown on ~5% of land in a 25 mile area, could supply a bioenergy plant 24/7/365</a:t>
            </a:r>
          </a:p>
        </p:txBody>
      </p:sp>
      <p:pic>
        <p:nvPicPr>
          <p:cNvPr id="8" name="Picture 11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825" y="1563142"/>
            <a:ext cx="5664916" cy="47233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0" y="6192618"/>
            <a:ext cx="5105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~8 USDA Cold Hardiness Zones</a:t>
            </a:r>
          </a:p>
          <a:p>
            <a:r>
              <a:rPr lang="en-US" dirty="0" smtClean="0"/>
              <a:t>~60 inch variation in Annual Precipitation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6311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Switchgrass is the model herbaceous bioenergy crop. 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>
            <a:noAutofit/>
          </a:bodyPr>
          <a:lstStyle/>
          <a:p>
            <a:r>
              <a:rPr lang="en-US" altLang="en-US" sz="2400" b="1" dirty="0">
                <a:solidFill>
                  <a:srgbClr val="002060"/>
                </a:solidFill>
              </a:rPr>
              <a:t>Is switchgrass locally adapted to climatic gradients? If so, at what spatial scales?</a:t>
            </a:r>
          </a:p>
          <a:p>
            <a:pPr lvl="2"/>
            <a:endParaRPr lang="en-US" altLang="en-US" sz="1600" b="1" dirty="0">
              <a:solidFill>
                <a:srgbClr val="002060"/>
              </a:solidFill>
            </a:endParaRPr>
          </a:p>
          <a:p>
            <a:r>
              <a:rPr lang="en-US" altLang="en-US" sz="2400" b="1" dirty="0">
                <a:solidFill>
                  <a:srgbClr val="002060"/>
                </a:solidFill>
                <a:cs typeface="Times New Roman" panose="02020603050405020304" pitchFamily="18" charset="0"/>
              </a:rPr>
              <a:t>What are the mechanisms, traits, and genes important for current or future adaptation to climate</a:t>
            </a:r>
            <a:r>
              <a:rPr lang="en-US" altLang="en-US" sz="2400" b="1" dirty="0">
                <a:solidFill>
                  <a:srgbClr val="002060"/>
                </a:solidFill>
              </a:rPr>
              <a:t>?  </a:t>
            </a:r>
          </a:p>
          <a:p>
            <a:pPr lvl="2"/>
            <a:endParaRPr lang="en-US" altLang="en-US" sz="1600" b="1" dirty="0">
              <a:solidFill>
                <a:srgbClr val="002060"/>
              </a:solidFill>
            </a:endParaRPr>
          </a:p>
          <a:p>
            <a:r>
              <a:rPr lang="en-US" altLang="en-US" sz="2400" b="1" dirty="0">
                <a:solidFill>
                  <a:srgbClr val="002060"/>
                </a:solidFill>
              </a:rPr>
              <a:t>How important are genetic tradeoffs in driving patterns of climate adaptation?  </a:t>
            </a:r>
          </a:p>
          <a:p>
            <a:endParaRPr lang="en-US" altLang="en-US" sz="2400" b="1" dirty="0">
              <a:solidFill>
                <a:srgbClr val="002060"/>
              </a:solidFill>
            </a:endParaRPr>
          </a:p>
          <a:p>
            <a:endParaRPr lang="en-US" sz="2400" dirty="0"/>
          </a:p>
        </p:txBody>
      </p:sp>
      <p:pic>
        <p:nvPicPr>
          <p:cNvPr id="7" name="Content Placeholder 6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4128" y="1825625"/>
            <a:ext cx="2729744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24504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7307" y="310721"/>
            <a:ext cx="1534080" cy="2060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62"/>
          <a:stretch/>
        </p:blipFill>
        <p:spPr bwMode="auto">
          <a:xfrm>
            <a:off x="2432401" y="4693983"/>
            <a:ext cx="1422812" cy="19122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5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00"/>
          <a:stretch/>
        </p:blipFill>
        <p:spPr bwMode="auto">
          <a:xfrm>
            <a:off x="5941387" y="5071944"/>
            <a:ext cx="1548884" cy="1463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5600" y="162387"/>
            <a:ext cx="1520611" cy="21091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6673" y="347724"/>
            <a:ext cx="1737771" cy="18660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9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1235" y="418931"/>
            <a:ext cx="1981200" cy="16496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210" y="2600529"/>
            <a:ext cx="1447517" cy="20026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10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4026" y="2713747"/>
            <a:ext cx="2141579" cy="172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16" descr="2012-06-13 16.33.08.jpg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33682" y="221858"/>
            <a:ext cx="1661072" cy="2214763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063658" y="4921246"/>
            <a:ext cx="1689501" cy="1689501"/>
          </a:xfrm>
          <a:prstGeom prst="rect">
            <a:avLst/>
          </a:prstGeom>
        </p:spPr>
      </p:pic>
      <p:sp>
        <p:nvSpPr>
          <p:cNvPr id="22" name="AutoShape 10" descr="Image result for Kate Behrman"/>
          <p:cNvSpPr>
            <a:spLocks noChangeAspect="1" noChangeArrowheads="1"/>
          </p:cNvSpPr>
          <p:nvPr/>
        </p:nvSpPr>
        <p:spPr bwMode="auto">
          <a:xfrm>
            <a:off x="1587501" y="-136526"/>
            <a:ext cx="2876551" cy="3829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400"/>
          </a:p>
        </p:txBody>
      </p:sp>
      <p:pic>
        <p:nvPicPr>
          <p:cNvPr id="18" name="Picture 17"/>
          <p:cNvPicPr>
            <a:picLocks noChangeAspect="1" noChangeArrowheads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48" r="11156"/>
          <a:stretch/>
        </p:blipFill>
        <p:spPr bwMode="auto">
          <a:xfrm>
            <a:off x="194830" y="4713448"/>
            <a:ext cx="2000250" cy="19437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7199" y="178865"/>
            <a:ext cx="1361319" cy="20484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3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1421" y="4803435"/>
            <a:ext cx="2465807" cy="18450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 descr="Image result for Jeremy Schmutz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151" y="2213791"/>
            <a:ext cx="1659272" cy="2498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8170" y="2454542"/>
            <a:ext cx="1648237" cy="21988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 descr="Image result for Mike Aspinwall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6671" y="2391389"/>
            <a:ext cx="1542376" cy="2325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www.ece.ufl.edu/wp-content/uploads/2018/03/picture-1973-1479176118.jp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2547" y="4770862"/>
            <a:ext cx="1428751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7137" y="2598483"/>
            <a:ext cx="1714500" cy="20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451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The switchgrass diversity panel was planted in ten common gardens to study adaptation:</a:t>
            </a:r>
            <a:endParaRPr lang="en-US" sz="36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Diversity Panel</a:t>
            </a:r>
          </a:p>
          <a:p>
            <a:r>
              <a:rPr lang="en-US" sz="1800" dirty="0" smtClean="0"/>
              <a:t>~700 plants, ~40 million SNPs @ ~45x coverage</a:t>
            </a:r>
            <a:endParaRPr lang="en-US" sz="180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Common Gardens</a:t>
            </a:r>
          </a:p>
          <a:p>
            <a:r>
              <a:rPr lang="en-US" sz="1800" dirty="0" smtClean="0"/>
              <a:t>10 U.S. Sites, 17° latitude</a:t>
            </a:r>
            <a:endParaRPr lang="en-US" sz="1800" dirty="0"/>
          </a:p>
        </p:txBody>
      </p:sp>
      <p:sp>
        <p:nvSpPr>
          <p:cNvPr id="8" name="Rectangle 7"/>
          <p:cNvSpPr/>
          <p:nvPr/>
        </p:nvSpPr>
        <p:spPr>
          <a:xfrm>
            <a:off x="39688" y="6189663"/>
            <a:ext cx="12115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Collaborative and community building effort – including involvement of DOE JGI, DOE Bioenergy Centers, CIMMYT, Ladybird Johnson Wildflower Center and many others…..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4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79" t="5026" r="4648" b="15468"/>
          <a:stretch/>
        </p:blipFill>
        <p:spPr>
          <a:xfrm>
            <a:off x="5877719" y="2498689"/>
            <a:ext cx="5772150" cy="3697361"/>
          </a:xfrm>
          <a:prstGeom prst="rect">
            <a:avLst/>
          </a:prstGeom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CB361026-4118-46A6-BA7F-41662E47582A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08" t="9343" r="50483" b="6411"/>
          <a:stretch/>
        </p:blipFill>
        <p:spPr bwMode="auto">
          <a:xfrm>
            <a:off x="839788" y="2505075"/>
            <a:ext cx="4231181" cy="3684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E4944A2-0185-4C3A-9FD5-D36C70D31212}"/>
              </a:ext>
            </a:extLst>
          </p:cNvPr>
          <p:cNvSpPr/>
          <p:nvPr/>
        </p:nvSpPr>
        <p:spPr>
          <a:xfrm>
            <a:off x="4574062" y="4019550"/>
            <a:ext cx="655938" cy="18891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E4944A2-0185-4C3A-9FD5-D36C70D31212}"/>
              </a:ext>
            </a:extLst>
          </p:cNvPr>
          <p:cNvSpPr/>
          <p:nvPr/>
        </p:nvSpPr>
        <p:spPr>
          <a:xfrm>
            <a:off x="4925791" y="3620075"/>
            <a:ext cx="655938" cy="18891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523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2012-06-13 16.33.08.jpg"/>
          <p:cNvPicPr>
            <a:picLocks noChangeAspect="1"/>
          </p:cNvPicPr>
          <p:nvPr/>
        </p:nvPicPr>
        <p:blipFill rotWithShape="1">
          <a:blip r:embed="rId2" cstate="print"/>
          <a:srcRect t="21234"/>
          <a:stretch/>
        </p:blipFill>
        <p:spPr>
          <a:xfrm>
            <a:off x="2389310" y="-11575"/>
            <a:ext cx="2324937" cy="244169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493738" y="683986"/>
            <a:ext cx="3193853" cy="179654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6504" y="1490637"/>
            <a:ext cx="2437893" cy="2437893"/>
          </a:xfrm>
          <a:prstGeom prst="rect">
            <a:avLst/>
          </a:prstGeom>
        </p:spPr>
      </p:pic>
      <p:pic>
        <p:nvPicPr>
          <p:cNvPr id="11" name="Picture 10" descr="2012-06-13 15.01.18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0" y="2045141"/>
            <a:ext cx="2414941" cy="3219921"/>
          </a:xfrm>
          <a:prstGeom prst="rect">
            <a:avLst/>
          </a:prstGeom>
        </p:spPr>
      </p:pic>
      <p:pic>
        <p:nvPicPr>
          <p:cNvPr id="12" name="Picture 4" descr="Image result for dji matrice pr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0171" y="3340339"/>
            <a:ext cx="3271573" cy="1281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1744" y="3395472"/>
            <a:ext cx="3985899" cy="1362269"/>
          </a:xfrm>
          <a:prstGeom prst="rect">
            <a:avLst/>
          </a:prstGeom>
        </p:spPr>
      </p:pic>
      <p:pic>
        <p:nvPicPr>
          <p:cNvPr id="14" name="Content Placeholder 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3811"/>
            <a:ext cx="2917703" cy="218827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91" r="3449" b="19678"/>
          <a:stretch/>
        </p:blipFill>
        <p:spPr>
          <a:xfrm rot="16200000">
            <a:off x="8488972" y="-523845"/>
            <a:ext cx="3202994" cy="4203063"/>
          </a:xfrm>
          <a:prstGeom prst="rect">
            <a:avLst/>
          </a:prstGeom>
        </p:spPr>
      </p:pic>
      <p:pic>
        <p:nvPicPr>
          <p:cNvPr id="7" name="Picture 6" descr="switchgrass_300.jpg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127987" y="1"/>
            <a:ext cx="2064406" cy="317918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881" r="9091" b="24972"/>
          <a:stretch/>
        </p:blipFill>
        <p:spPr>
          <a:xfrm>
            <a:off x="4746695" y="4584308"/>
            <a:ext cx="7445306" cy="2309007"/>
          </a:xfrm>
          <a:prstGeom prst="rect">
            <a:avLst/>
          </a:prstGeom>
        </p:spPr>
      </p:pic>
      <p:pic>
        <p:nvPicPr>
          <p:cNvPr id="10" name="Picture 9" descr="2012-06-13 16.36.23.jpg"/>
          <p:cNvPicPr>
            <a:picLocks noChangeAspect="1"/>
          </p:cNvPicPr>
          <p:nvPr/>
        </p:nvPicPr>
        <p:blipFill rotWithShape="1">
          <a:blip r:embed="rId12" cstate="print"/>
          <a:srcRect b="5960"/>
          <a:stretch/>
        </p:blipFill>
        <p:spPr>
          <a:xfrm>
            <a:off x="2414941" y="3926558"/>
            <a:ext cx="2379456" cy="2983528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775" y="4402279"/>
            <a:ext cx="2664678" cy="2502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767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1600200" y="3300373"/>
            <a:ext cx="4861244" cy="3206333"/>
            <a:chOff x="76200" y="3300372"/>
            <a:chExt cx="4861244" cy="3206333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200" y="4076083"/>
              <a:ext cx="4861244" cy="2430622"/>
            </a:xfrm>
            <a:prstGeom prst="rect">
              <a:avLst/>
            </a:prstGeom>
            <a:extLst>
              <a:ext uri="{FAA26D3D-D897-4be2-8F04-BA451C77F1D7}">
                <ma14:placeholderFlag xmlns:lc="http://schemas.openxmlformats.org/drawingml/2006/lockedCanvas" xmlns:ma14="http://schemas.microsoft.com/office/mac/drawingml/2011/main" xmlns:w="http://schemas.openxmlformats.org/wordprocessingml/2006/main" xmlns:w10="urn:schemas-microsoft-com:office:word" xmlns:v="urn:schemas-microsoft-com:vml" xmlns:o="urn:schemas-microsoft-com:office:office" xmlns:mv="urn:schemas-microsoft-com:mac:vml" xmlns:mo="http://schemas.microsoft.com/office/mac/office/2008/main" xmlns="" xmlns:w15="http://schemas.microsoft.com/office/word/2012/wordml" xmlns:pic="http://schemas.openxmlformats.org/drawingml/2006/picture" xmlns:wps="http://schemas.microsoft.com/office/word/2010/wordprocessingShape" xmlns:wne="http://schemas.microsoft.com/office/word/2006/wordml" xmlns:wpi="http://schemas.microsoft.com/office/word/2010/wordprocessingInk" xmlns:wpg="http://schemas.microsoft.com/office/word/2010/wordprocessingGroup" xmlns:w14="http://schemas.microsoft.com/office/word/2010/wordml" xmlns:wp="http://schemas.openxmlformats.org/drawingml/2006/wordprocessingDrawing" xmlns:wp14="http://schemas.microsoft.com/office/word/2010/wordprocessingDrawing" xmlns:m="http://schemas.openxmlformats.org/officeDocument/2006/math" xmlns:mc="http://schemas.openxmlformats.org/markup-compatibility/2006" xmlns:wpc="http://schemas.microsoft.com/office/word/2010/wordprocessingCanvas"/>
              </a:ext>
            </a:extLst>
          </p:spPr>
        </p:pic>
        <p:sp>
          <p:nvSpPr>
            <p:cNvPr id="4" name="AutoShape 6" descr="data:image/jpeg;base64,/9j/4AAQSkZJRgABAQAAAQABAAD/2wCEAAkGBxITEhUUExIUFRUVGBUaGBcVFxgbGBgYFxYWFhcYFhgaHCggHBwlHx0YITQiJSk3Li4uGCA1ODMsNygtLisBCgoKDg0OGxAQGywfICQtNzQsMC8sNCwyNy0sLCwsMCw0LCwsNDUtLCwwLywsKy4sLDAsNywsLCwtLCwsLDQtLv/AABEIAJABXQMBIgACEQEDEQH/xAAcAAEAAQUBAQAAAAAAAAAAAAAABQIDBAYHCAH/xABLEAACAQIEAgUCEggFBAMAAAABAgMAEQQSITEFQQYTIlFhMnEUFRYzNEJSVGJyc4GRk6GxstEHI1OSs8HS8HSDo8PTF0NjhCSi4f/EABoBAQEBAAMBAAAAAAAAAAAAAAABAgMEBQb/xAAwEQEAAgECBAMGBQUAAAAAAAAAAQIRAxIEEyExBUFRMmFxoeHwI0KBscEVIlJykf/aAAwDAQACEQMRAD8A7jSlKBSlKBSlKBWDxviHUQSS5c+QXy3tfUC17G29Z1QvTP2FN8UfiWs3nFZkZXBuMRYlM0Z1GjI2joe5h/MaHkTUhXIIZWRxJGxR12Zd7cweRU9x0reujvStZiI5rRzHQe4k+ITs3wDr3X3rqcNxtdXpPSRstKUruhSlKBSlKCFx/SWGHECCW6AordYfIBZnUK3NfJOp08RUyDXO+nXs3/Ii/iTVi8D47LhbBe3F+yJtl8YmPk/FPZ+LvXRtxtaa06d+kev6Dp9KweE8WixCZomvbRlOjKe5lOoP38r1nV3YmJjMBSlKoUpSgUpSgUpSgUpSgUpSgUpSgUpSgUpSgUpSgUpSgUpSgomlVFLMwVVBJJNgANySdhWIeM4bqxJ18XVk5Q+dcpYcr3tfwrF6X+wcT8jJ+E1ocvsOP/GSfwGrr6uvy5mMeUz/AMwOjR8ZwzIzrPEUS2Zg62W+2Y30vVn1R4P31B9Yn51oGE9i4z/0/wCOawb11dTxCaVrO3vHr9B031R4P31B9Yn509UeD99QfWJ+dcyvWFxN5BkyPlu8ansg6OwW+vMVxx4nMzjb8/oOteqPB++oPrE/OonpVxvCyYSVExELMwACq6kk5l0AB1rms3FGUOcgOVmQXY3coCWIVVNtB9+wFWm40RnshYKGbVgtlWKGU201Pb58/CrPHXtExs+YlzXx1BFiLjuqLm4uVLAIWy9YxOYCyR9Xe2mp7enm3q/g+IGSR1CdlMwzX5q2WxGWwvYnc6V5XLtEZVuPAOljw2TEFpI+UmpdB8Mbuvj5Q533G5pxXDkAieIg6gh11+2uU1iyYQAlkC3OrKQMrfZ2W8R84Nd/R8RvWMXjKOw+mcH7aL99fzp6Zwftov31/OuQROjX7IBXylKjMvnH8xoaj4+JoFDyCJQyBwtjnAYqFuSMp8pb2OhI89c8eIzPanz+g7f6Zwftov31/OnpnB+2i/fX864qnE4iARGSDe9lUhQH6skkGx17r99U4jicahiIS1r5dEAfK4RspJ5Eje1+V6v9Qt22fP6Dbumc6PjLoysOpi1Ugj1ybuqGqPl4miAgI2ZSQUAUG4yeNvbrrfnVEnFwGsUa4zAp2b5g8SDtZrf9xT8/K1q83Wm2rqTfGMqlYJWRxJGxRxsy723sRsy+B0reOj/S5JSI57RynQN/25D8EnyWPuT8xNcy9OVuqiNizNlIutwRKYid9QCCTbkL1b4nxEpKEOXq8oLllJGpYspPIlRdVsSTXNw2tq6M4jrHoO80rnPAulEsFkkzSxaDXWRB8Enyx4HXuJ0Fb9gMdHMgkicOp5j7QRuCO46ivZ0demtGayjIpSlcwUpSgUpSgUpSgUpSgUpSgUpSgUpSgUpSgUpSgUpSgiOl/sHE/IyfhNaDL7Dj/wAZJ/Aat96X+wcT8jJ+E1oUvsOP/GSfwGrocV7U/wCk/vA+4T2LjP8A0/45rBrOwnsXGf8Ap/xzWDXl8R7Gn8P5VTLIqqWYhVUEknYAbk1RE6SC6lXAO41AZT9hBq3xKAyQyIpsWRgD4kaVgYzhTa5DmzCS+dypErhAst1G6hbWFvCuCsVmOs4EnLhUYWZFIvmsVBGbv89UmKMHLlW7BtMo1UBVb5rZB5gO6of0vlYy27JJmAcu12zKAgy27K37Vx825q82BmLO5CXbrLKWJADLAoF7fAbw1G+tb2x/kJOSKMXuq7G9wPJNs1/A2H0CrOG4YiOZFzXObe1u2wZthc6jne3Kov0me2qoWySqGzapeTPHaw2A002q8/DJSW1Av1l2Dtdw0istx7XKoI+6riI6bhNUrHwWHKBl9rncoL3spNwP/wAo0xY5Y9bbufJXw+E3gNuZ5VxY69BTjcum/Wa5Mls/ja+mXa99KsQcLiAAYDNltlDvlW5DHq1LdgXVTpa2Ud1ZsGHC3tck7sfKbzn+WwrAk4czYhnIAUCIqcozEqJLgPfRdRcW1vW6z5ZwMoYOMjmwK2uWY3XNn3v361QeGRdrsntBge02gY5my69m5sezbaouDC4lERBnyhIM1yCwOWQSBbEHQiLQcr251lRw4i4OZyR1Q1sFIyESFl11zW58tK1NZjtYXp+FIzSEn1xI0PmQk7ncnmfAVkDAR6dgaXt36srnX4yqfmFRS4WZshdZCEMLEM4DFwHEpUhgMuq6X5G1Wis11zdYyibqgEcgvGiSnMTcWJJAJJ1yDXWrtmfzCRl4XG0mYMVK2JC2vfOZL33GYk37xWRicBFIbuga9gb7G2ouNjbl3VHrgZzkDs1s0ee0hBKiGVWFwQT2yl++16x8E0vXxrIXJUIDYtqep7RYZrFL37Vj2ra8qmJntbtA2AC1VYfij4d88LESN7QaiQD3a3At8K4t38qw/RJfSK1tjIdVHeE92fsHjtV6CAJe1yTux1ZvOf5bDlWK2nTndE4kdY4HxNcRCkosCRZlvfI48pT5j9Oh51n1y7o/xg4WXObmJ7CVR3DaQDvXn3r5hXT0cEAgggi4I1BB2INfQ8NrxrUz5+aKqUpXYClKUClKUClKUClKUClKUClKUClKUClKUClKUFE0SspVlDKwIIYAgg7gg7isU8Hw2QR+h4erBzBOrTKG7wtrX8azaUGFHwjDKrIuHhCPbMojQK1tswtY28as+p7B+9MP9TH/AE1J0qYEZ6nsH70w/wBTH/TT1PYP3ph/qY/6ak6UxAjPU9g/emH+pj/pqJ6V8EwqYSVkw0CsoBDLEgIOZdQQLitpqF6Z+wpvij8S1nUiNk/Ac3NfGYAXOn96VcgheRxHGpd22Ud3umOyr4n79K3vo70VSEiSUiSbl7iP5MHn8I691hpXz/DcJfW69o9VQvR/ok8tpMQCke4i2d/lOaL8EannbUVsa9EcABYYWMAbACwHmFTdK93T4fT067YhEL6k8D72j+g/nT1J4H3tH9B/OpqlcmyvpAhfUngfe0f0H86epPA+9o/oP51NUpsr6QOY9KsBFBiskSBFMMbWF7XLzAnz2A+ioup3p17N/wAiL+JNUdwnhc2JbLEBlBs0jXyL3jTym+CPnIrweJ0rX4i1aR94hWGLkhQCzMbKqi7Me4D+7c6t8U4ROsnV4kZEKhljU3Djn1jjQ2OhQaai5IIrqHA+AQ4YdkZpCO1I1sx8B7lfgjT59aq6RcHXExFNFde1G/uXtpfvU7Ecwa7dfDsac9f7vv7yjmAFtBoBsBy81fa+sjKWV1yuhKsp5MOXiNiDzBB51g+maGVYlDOTmuy2yrl3ub6m9hpsSL2rydlszGOyqPRUjOrIP1YJVixy5ySADGCLnKeZ0Otr6Gt46EcayMMNIey1+pJ9qdzEfDmvzjkK0PjUAsH6vrSCBY5jk0PajVdc5NhmGovfYVe4fiC6hXvnF8xUjsEG6gsunWAWJybMOWldnR1Z0pi9e3mO4VC9IekcWGFvLlIusanXzufar4nfkCdK1iTpliDCsYULKNHmNipHJo090RvmFgfdCtdI3JJJa5LMSWY97E6k16PEeIVrH4fWUdb4fiOsijktbOiNbuzKDb7ayKjujrXwuHP/AIovwCpGvRClKUClKUClKUClKUClKUClKUClKUClKUClKUClKUClKUCsLjOA6+F4s2XOLZgL21BvY+as2lJjPQYHB+ERYZMsa6nymOrue9m5+bYcgKz6UqRERGIClKVQrD4dxOKfN1bXKMyMCCGBViuoOtjY2OxG1Zlc6w7ujmSNsrrJPY8iOuk7Lj2y/duLGsWttHRaVHcG4uk6nTLIts8ZOq32I71Otm5+BBAka2Ne4t0XXEYkTSOerEaKY10LFWdu0975e1sLHTe2lTuHgVFCIoVVFgqgAAdwA2q5SsxWImZiO4UpStDVOmvAy49ERLeRB21A1kQa6Abuu47xcd1uWcSwpU543cBwqjJlso2VY1UZizFrjtAcydLV36uX9MeGQx4gxoQVkGdkB1ia4PLyQx7S8wQ1tLW83jdHH4sfr9+ohOHODGF7d07DdYQZLgDyyCQSQQbg86w/QGSRWByIgJLFrKqWP6pEFlVdiWPcNzqMJ5JIXCgsgLsNVzIVbyTGBd5JPJJLG1yb8hU1PGs0RAbsuujCx0OoNtjy0rypiaznylTDY1JDZSb2vZlZSR7pcwGYeIrJFQPWydYEDoZy0pIKmyDIrAICxYRsQO0SddBbYTy7isXrt7DpfRNr4LDH/wAUf4RUtUP0P9g4b5JPuqYr6mOyFfCa+1S+x8xqjD4NxaHFRCWBw6G403DDdWG4YdxrOryz0V6X4jh2KeSI5o2dutiJOV1znUdzgbN9NxXpDoz0hgx0Cz4d7qfKU2zxtYEpIAdGF/5i4N6LMJalKUQpSlApSlBgcE4zBi4+tgkDrcqbbqymxVgdQfA1n15V6MdK8Rw7FvLCbq0jiSIk5JFztv3MOTcvNpXpLot0kw+PgE0DXGzKbZ425q45H7xqKLMJilKUQpSlApSlApSlApStV6XcQmjljEcrIMhYgBe0RJGuuZTpYnbvqTOBtVK0jifEJ+vnAnkVUfKqqEsB1aNzQncmvmM4niC0Vp3W+Gw7nKE1d+szMbqe4eFZ5kdfcuG8UrQvRuI98zf6f/HVteKSlioxkhYbqDFmHnGS4rPOqYdBpWhejcR75m/0/wDjocbiPfU3+n/x051TDfa51H7f5Sf+NJV2LiczC64uRhpsYjuAw9pzBB8xFW40sLXJ1JJO5LEsSfnJrj1LxaMQRD6CysHRski+S3n3Vh7ZTzHz6EAjb+B8ZWcEEZJV8tL/AP2U+2Q9/wAxsdK1GqJEO6O0bi+WRbZlJFri4II8CLGs6ept+CzDotK51huK4knI+JlDgXsOrsw90nY27xuOfInI9G4j3zN/p/8AHXNzqphvtfGYAEk2A1JOwHjWh+jcR75m/wBP/jocZiPfMv8Ap/8AHTnVMLvHemJe6YQ2U7z73+RGx+OdO4Hcaoq279TckkkkncsTqT4mpCbg6M2bO6sdymRQfEqqBSfEiseThsq+SyyDuPYb6RdT9AryuKpras5zmPKOxhgYzChxsCwDAX2Ia11a2pW4B86iqcDghGNyzWAudAANlRRoqjuHz3OtX5JMvritH4uOz++Lr9tVg10Lb6xtnoFfRXygrjHSehx/+Fh/iAfQSKma8y4jp/xPDu8MWKKxxu6quSM2Ac2Fyt6qb9I3Ggoc4iUI2zmCMIfisY7H5jX1Wn7MfAw9MVS+x8xrzO36SeMhQxxTZSSA3VRWJW1wDk3Fx9Ir5F+krjDsFXFMzMQAoiiJJOgAGTetmGp4v1x/jv8AiNS3RHpRiOHziaBtDYSRknJIvcw5Hubcea4MKxJJ5kkk+c6mqaNvWfRPpPh+IQCaBvB0PlxtzVx/PYjapqvIfBOOYnByGTDTNE5FiRYhh3MrAg/yqeH6UOL+/D9XF/RRna9PUrzF/wBT+L+/D9XF/RT/AKn8X9+H6uL+iibXp2leZ/8AqNxrNk9ES598nUR5rWzXy9Xe1tfNrVEP6S+MMbLi2Y2LWEUR0UFmPkbAAnzChhqWK9ck+PJ+NqlOinSXEYCcTQN3B0N8ki+5cfcdwfnBh2a5JO5JJ85NzXyjb1j0Q6U4fiEAlhbUaPGbZ427mH3HY1OV5G6OcfnwU6z4d8rDQqb5XXmjjmPu5V6W6E9MIOIw9ZEcsi2EkRPaRv5qeTc/PcUYmMNjpSlEKUpQKUpQK03pv66nyTfxYq3KtN6b+up8k38WKs37DC4j6/iflP8Aaiqmfyov8HhP96quI+v4n5T/AGoqpn8qL/B4T/ergn8zT5Wr4vhmI62Vow4JM5U5owv6yFVUoR2w+YDytAL+FbRUTNxnJNKjpZUQMrA6swUMyW79Vt3691cUZ8hYkwOIE3YeQIAOrJbMo7DAiXM9z2ze+UnbUWrHiwOJ6sBuubU5l6wK1+qKgq/WElc+pFx325Vn4TjQKQmVCjy6WUqQGzlMouQx1G4FtdbVRB0jjKxF1dGlCnKcpKhmCKTZtQSeVzoSQBV6jDg4XiMuVi6gLpkky6jCwoo7JGnWq5+3Y04VNIcWwkZ7gOAAxy+RFcuuawAIbKcuuY6nSpFONKSLK4UrMRmUAt1TIjFSWsBdrXa19xprVfDeLCZux5GS+u+YSyRMDYkWBU7fTTMiRpSlZFrE4cOLG4IN1YeUp7wf7BGhq3h5zfJJYPuCPJce6X+a7jxFjV+WQKCzGwG5NY0cZkYO4ICm6IdwbEZ3+FYmy8r667B9PEEz9WMxYEA5UdlUkXAdwMqmxBsTzHfV/rV1OZbDQ6jQ9x7jUXNwuTPdZAqGZZTYsHHkZ07JysrBfbbXO9Y2C6OZRGGKtkaIkm7ZxEkqglToGu9+e2+1riBPFxoLi51Go1HePCqIMSjqGR1ZSAQQRax2qHg4CVyDMhC9R2spzr1JJyIeSsNCO4tvercPBGVoFsuRFtJlFg/UnNBe+zZiW+Y+FMQJ0zLpre5y6a6kX1tt89Yc3D4DdhZO9o2C6n3VuyT5xUZwXgbqkJfIjIuHuqC3raSAltfLu9vm8ax8T0feOONYwCAsKNkQH1uOZWfITY5s4HeN6TWs9JEk/DZRqjpIOWbst+8t1P0CsWVynrisniw7P74uv0mpvh6ERRgoEIRQUBzBSFAyhudtr1r3TPpeuEXq47PiGGg3CA+2f+S8/NXXtwdLz0jBhyrj+uInsd5JLEeLGp/E8Qw8uIWU4q0RRAIGjc9WyQZVVg0bxZA4FmCse3fLoa1aWQsxZjdmJJJ5km5NW2NhevUrG2sQuG7YriuBJZYzGoBxDRF4WMUckiYYKxj6s6EpKPJNiQbWtVGA4jgI3jlzRhl9C6JA6lWixGaaQWSwDJawBuQbEC1qsr0SQyrCGmJWaOGWQCLq1ZyAwUFs+hNgxFjblX3hnROKZ5FEkq5ZIYxdoGN5FkbMxVrMBlAyocxvtWhkcJ4vgoRhWzKZFkjLsYBmRWinSYG0QzAMYj5TMbXFtqjOJ4zCnCKkaQmWyZmCFXEiuxkdLQgGN1toX0GUBFIqxjeBiONpS5ydTA6XAzNLMxUxEfBKT35/qx31CUMFCKUJor4DXyQXBHgayuGYdJJo0kkESMwDOdkBOrH+7Cpp+iGIZpBFGyqmUDriLsWjMgCtEGQggEhrhTcC9zRGyeqzB+iBiMzdaP1OfI/sfLnz7Xve8Vt8p7qi+H8S4fEkGb9YUWQOFj6tykmCkjeNmSNdTKQLln3zZgCawcb0RmDTNFrFFexcnM2WBJpLELlFg3tiL6AXNUJ0WI60SYnDo8JjDLeRrM7hMrFUNiPC4vz0NDoyuIY7Beh5FjWF5GMva6oxntOrQvEoiOXKl1Kl1HleVcE6pU9N0WmzOFMfZaXKjP8ArCkUxgaSwXLYMNdbmxIGlH6J4gEjPCQolJKuzAGJ1jkWyoWJDMNhaxve1BA1n8D4xPhJlnw7lJF+hhzRx7ZT3fcQDWAKuQQs7KiKWdyFVVF2ZjsAOZor0/0C6bQcShutkmQDrYidVPul90h5H5jrW1Vzr9Fn6OhgB6IxHaxTrawPZiVrEqO9u9vmHj0WjjKUpQKUpQK0vp04E0QJtmjIHieti0HjW6UqTGYwOdcYxUaYjEh3VT1l7E206qPWvmOnVGhzsFvg8LbNpsZb792n010alYnT7+9cuZ+mMP7VP3hWLN6EdgzNGSHSQEts6AqpGvIV1alY5PvMuSiHB3Vs6gra1pDbsu0i3F9bMzEX76+xR4RSpWTLl0FpW2zZsp11UHYcrnvrrNKvJ95lyWWHBsoUsllDAds6B3WQ2N98yqb8rVmcOwcKDNFsQe1mLXzO0hNyTftMx+eunVzqP2/yk/8AGkrj1KbY7rCureInVFLubKupP97nwqqRwO/UgAAXJJ2CjmT3VsnAeBFCJZgDJ7VN1ivpvzcjduWw0uTmlJsNIixkbkPJIgtqiZh2e5m73+xeWutZfpjD+1T94V0ylcvJj1TLmfpjD+1T94U9MYf2qfvCumUpyI9TLmfpjD+1T94VchxkbGyurHewIvbvrpFaz0x8qD/N/CtS2lERnJlB0pWRwzh74hiFJWNTZ5BvcbpH8Lvb2vn24a1m04hWmdM+lRw4MUCM859sELLF4mwsW7l+nuPJ5IZmJZklZmNyxRySTuSbb17AwuGSNFRFCqosAOX999Xa7dKRWEy8b+hpP2Un1b/lQ4WT9lJ9W/5V7IpW13PJ68dxwsQGzBo2L+hxncxet9Y+S7hdPK7tb1RBxbFISUhVLsjWXCJlV48wSRF6uyuMx7Q769Z1S+x81Ey8gT8SmeJYXctGju6g2uHfyjfc7k2PNj31h1exfrj/AB3/ABGrvCuGy4mVIYELyObKo+0k8lHMnajbFVSdACT3AEn5gKrGFk5xSfVv+Velv0d9AYeGx5jaTEuP1ktthockfct/nPPuG50Z3PHcEcqMGETkg3s0RZT4FWUgjwIqQm4ri3DK8eZGCgI2GBRMilU6tclkIBI079b160pQy8kYniOKkV1kjMgc37eHBKkoqFoyU7BKqgNvcg7i9XZeMYxs5ZCTIAHPoZQXIIYOxCauCAc2/wBtesqUTLyS3STFEEdYLszsWyJm7cnXOobLcIX7RXa/hpVMPSHEKwcMuZWldWMaEo8rBndLrobj5qj8X65J8eT8bVc4dgZZ5UhhQySObKq7k/cANyToKNKMJhZJZFjjRnkc2VV1Zie7869E/oz/AEdR8PUTTZZMWw1bdYgd0j8e9ufmq/8Ao3/R/Fw5M72kxTizyckB16uO+w7zu1u6wG70ZmSlKUQpSlApSlApSlApSlApSlApSlArnAe2YWJLSzBVXVmYzSWCjv8AuAJNgK6PUPwXgKwM8hbrJGaQhiLBEeRnyILm24ud2I7gAMXpu6Kt8A4H1f62WxlI0A1WMHdV7z3tz8BU5SlaiIiMQhSlKoUpSgVrPTHy4P8AN/CtbNUVxrgwxDRZnIVC2ZRu4YAZc17qNNba+as2jMYGt8K4Y2JOhKwg2ZxoXI0KRn7C/LYa3K7rh4FRQiKFVQAABYADkKqjjCgKoAAAAAFgANAAOQqqlaxWOgUpStBSlKBVL7HzGqq+MNKDyNw/hE2LxRggQvI7vYcgMxuzHko5n+elej+gHQeHhsVhZ53A62UjU/BT3KA8ue5rJ6G9EIOHxssYzSSEtLKR2nJN7D3Kjkv3m5rYqLMlKUohSlKBSlKDyHguFzYrFGCBC8jySWA+Obsx5KOZNejv0fdBYeGxcpMQ4HWS2+fIg5IPt3NZXQvobh+Ho3V9uWQkySkdprkkAD2qi+gHn1NbJRZkpSlEKUpQf//Z"/>
            <p:cNvSpPr>
              <a:spLocks noChangeAspect="1" noChangeArrowheads="1"/>
            </p:cNvSpPr>
            <p:nvPr/>
          </p:nvSpPr>
          <p:spPr bwMode="auto">
            <a:xfrm>
              <a:off x="274845" y="3300372"/>
              <a:ext cx="3910882" cy="4854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r>
                <a:rPr lang="en-US" b="1" dirty="0">
                  <a:solidFill>
                    <a:srgbClr val="002060"/>
                  </a:solidFill>
                  <a:latin typeface="+mj-lt"/>
                </a:rPr>
                <a:t>Climate Niche Characterization</a:t>
              </a:r>
            </a:p>
          </p:txBody>
        </p:sp>
      </p:grpSp>
      <p:sp>
        <p:nvSpPr>
          <p:cNvPr id="7" name="AutoShape 6" descr="data:image/jpeg;base64,/9j/4AAQSkZJRgABAQAAAQABAAD/2wCEAAkGBxITEhUUExIUFRUVGBUaGBcVFxgbGBgYFxYWFhcYFhgaHCggHBwlHx0YITQiJSk3Li4uGCA1ODMsNygtLisBCgoKDg0OGxAQGywfICQtNzQsMC8sNCwyNy0sLCwsMCw0LCwsNDUtLCwwLywsKy4sLDAsNywsLCwtLCwsLDQtLv/AABEIAJABXQMBIgACEQEDEQH/xAAcAAEAAQUBAQAAAAAAAAAAAAAABQIDBAYHCAH/xABLEAACAQIEAgUCEggFBAMAAAABAgMAEQQSITEFQQYTIlFhMnEUFRYzNEJSVGJyc4GRk6GxstEHI1OSs8HS8HSDo8PTF0NjhCSi4f/EABoBAQEBAAMBAAAAAAAAAAAAAAABAgMEBQb/xAAwEQEAAgECBAMGBQUAAAAAAAAAAQIRAxIEEyExBUFRMmFxoeHwI0KBscEVIlJykf/aAAwDAQACEQMRAD8A7jSlKBSlKBSlKBWDxviHUQSS5c+QXy3tfUC17G29Z1QvTP2FN8UfiWs3nFZkZXBuMRYlM0Z1GjI2joe5h/MaHkTUhXIIZWRxJGxR12Zd7cweRU9x0reujvStZiI5rRzHQe4k+ITs3wDr3X3rqcNxtdXpPSRstKUruhSlKBSlKCFx/SWGHECCW6AordYfIBZnUK3NfJOp08RUyDXO+nXs3/Ii/iTVi8D47LhbBe3F+yJtl8YmPk/FPZ+LvXRtxtaa06d+kev6Dp9KweE8WixCZomvbRlOjKe5lOoP38r1nV3YmJjMBSlKoUpSgUpSgUpSgUpSgUpSgUpSgUpSgUpSgUpSgUpSgUpSgomlVFLMwVVBJJNgANySdhWIeM4bqxJ18XVk5Q+dcpYcr3tfwrF6X+wcT8jJ+E1ocvsOP/GSfwGrr6uvy5mMeUz/AMwOjR8ZwzIzrPEUS2Zg62W+2Y30vVn1R4P31B9Yn51oGE9i4z/0/wCOawb11dTxCaVrO3vHr9B031R4P31B9Yn509UeD99QfWJ+dcyvWFxN5BkyPlu8ansg6OwW+vMVxx4nMzjb8/oOteqPB++oPrE/OonpVxvCyYSVExELMwACq6kk5l0AB1rms3FGUOcgOVmQXY3coCWIVVNtB9+wFWm40RnshYKGbVgtlWKGU201Pb58/CrPHXtExs+YlzXx1BFiLjuqLm4uVLAIWy9YxOYCyR9Xe2mp7enm3q/g+IGSR1CdlMwzX5q2WxGWwvYnc6V5XLtEZVuPAOljw2TEFpI+UmpdB8Mbuvj5Q533G5pxXDkAieIg6gh11+2uU1iyYQAlkC3OrKQMrfZ2W8R84Nd/R8RvWMXjKOw+mcH7aL99fzp6Zwftov31/OuQROjX7IBXylKjMvnH8xoaj4+JoFDyCJQyBwtjnAYqFuSMp8pb2OhI89c8eIzPanz+g7f6Zwftov31/OnpnB+2i/fX864qnE4iARGSDe9lUhQH6skkGx17r99U4jicahiIS1r5dEAfK4RspJ5Eje1+V6v9Qt22fP6Dbumc6PjLoysOpi1Ugj1ybuqGqPl4miAgI2ZSQUAUG4yeNvbrrfnVEnFwGsUa4zAp2b5g8SDtZrf9xT8/K1q83Wm2rqTfGMqlYJWRxJGxRxsy723sRsy+B0reOj/S5JSI57RynQN/25D8EnyWPuT8xNcy9OVuqiNizNlIutwRKYid9QCCTbkL1b4nxEpKEOXq8oLllJGpYspPIlRdVsSTXNw2tq6M4jrHoO80rnPAulEsFkkzSxaDXWRB8Enyx4HXuJ0Fb9gMdHMgkicOp5j7QRuCO46ivZ0demtGayjIpSlcwUpSgUpSgUpSgUpSgUpSgUpSgUpSgUpSgUpSgUpSgiOl/sHE/IyfhNaDL7Dj/wAZJ/Aat96X+wcT8jJ+E1oUvsOP/GSfwGrocV7U/wCk/vA+4T2LjP8A0/45rBrOwnsXGf8Ap/xzWDXl8R7Gn8P5VTLIqqWYhVUEknYAbk1RE6SC6lXAO41AZT9hBq3xKAyQyIpsWRgD4kaVgYzhTa5DmzCS+dypErhAst1G6hbWFvCuCsVmOs4EnLhUYWZFIvmsVBGbv89UmKMHLlW7BtMo1UBVb5rZB5gO6of0vlYy27JJmAcu12zKAgy27K37Vx825q82BmLO5CXbrLKWJADLAoF7fAbw1G+tb2x/kJOSKMXuq7G9wPJNs1/A2H0CrOG4YiOZFzXObe1u2wZthc6jne3Kov0me2qoWySqGzapeTPHaw2A002q8/DJSW1Av1l2Dtdw0istx7XKoI+6riI6bhNUrHwWHKBl9rncoL3spNwP/wAo0xY5Y9bbufJXw+E3gNuZ5VxY69BTjcum/Wa5Mls/ja+mXa99KsQcLiAAYDNltlDvlW5DHq1LdgXVTpa2Ud1ZsGHC3tck7sfKbzn+WwrAk4czYhnIAUCIqcozEqJLgPfRdRcW1vW6z5ZwMoYOMjmwK2uWY3XNn3v361QeGRdrsntBge02gY5my69m5sezbaouDC4lERBnyhIM1yCwOWQSBbEHQiLQcr251lRw4i4OZyR1Q1sFIyESFl11zW58tK1NZjtYXp+FIzSEn1xI0PmQk7ncnmfAVkDAR6dgaXt36srnX4yqfmFRS4WZshdZCEMLEM4DFwHEpUhgMuq6X5G1Wis11zdYyibqgEcgvGiSnMTcWJJAJJ1yDXWrtmfzCRl4XG0mYMVK2JC2vfOZL33GYk37xWRicBFIbuga9gb7G2ouNjbl3VHrgZzkDs1s0ee0hBKiGVWFwQT2yl++16x8E0vXxrIXJUIDYtqep7RYZrFL37Vj2ra8qmJntbtA2AC1VYfij4d88LESN7QaiQD3a3At8K4t38qw/RJfSK1tjIdVHeE92fsHjtV6CAJe1yTux1ZvOf5bDlWK2nTndE4kdY4HxNcRCkosCRZlvfI48pT5j9Oh51n1y7o/xg4WXObmJ7CVR3DaQDvXn3r5hXT0cEAgggi4I1BB2INfQ8NrxrUz5+aKqUpXYClKUClKUClKUClKUClKUClKUClKUClKUClKUFE0SspVlDKwIIYAgg7gg7isU8Hw2QR+h4erBzBOrTKG7wtrX8azaUGFHwjDKrIuHhCPbMojQK1tswtY28as+p7B+9MP9TH/AE1J0qYEZ6nsH70w/wBTH/TT1PYP3ph/qY/6ak6UxAjPU9g/emH+pj/pqJ6V8EwqYSVkw0CsoBDLEgIOZdQQLitpqF6Z+wpvij8S1nUiNk/Ac3NfGYAXOn96VcgheRxHGpd22Ud3umOyr4n79K3vo70VSEiSUiSbl7iP5MHn8I691hpXz/DcJfW69o9VQvR/ok8tpMQCke4i2d/lOaL8EannbUVsa9EcABYYWMAbACwHmFTdK93T4fT067YhEL6k8D72j+g/nT1J4H3tH9B/OpqlcmyvpAhfUngfe0f0H86epPA+9o/oP51NUpsr6QOY9KsBFBiskSBFMMbWF7XLzAnz2A+ioup3p17N/wAiL+JNUdwnhc2JbLEBlBs0jXyL3jTym+CPnIrweJ0rX4i1aR94hWGLkhQCzMbKqi7Me4D+7c6t8U4ROsnV4kZEKhljU3Djn1jjQ2OhQaai5IIrqHA+AQ4YdkZpCO1I1sx8B7lfgjT59aq6RcHXExFNFde1G/uXtpfvU7Ecwa7dfDsac9f7vv7yjmAFtBoBsBy81fa+sjKWV1yuhKsp5MOXiNiDzBB51g+maGVYlDOTmuy2yrl3ub6m9hpsSL2rydlszGOyqPRUjOrIP1YJVixy5ySADGCLnKeZ0Otr6Gt46EcayMMNIey1+pJ9qdzEfDmvzjkK0PjUAsH6vrSCBY5jk0PajVdc5NhmGovfYVe4fiC6hXvnF8xUjsEG6gsunWAWJybMOWldnR1Z0pi9e3mO4VC9IekcWGFvLlIusanXzufar4nfkCdK1iTpliDCsYULKNHmNipHJo090RvmFgfdCtdI3JJJa5LMSWY97E6k16PEeIVrH4fWUdb4fiOsijktbOiNbuzKDb7ayKjujrXwuHP/AIovwCpGvRClKUClKUClKUClKUClKUClKUClKUClKUClKUClKUClKUCsLjOA6+F4s2XOLZgL21BvY+as2lJjPQYHB+ERYZMsa6nymOrue9m5+bYcgKz6UqRERGIClKVQrD4dxOKfN1bXKMyMCCGBViuoOtjY2OxG1Zlc6w7ujmSNsrrJPY8iOuk7Lj2y/duLGsWttHRaVHcG4uk6nTLIts8ZOq32I71Otm5+BBAka2Ne4t0XXEYkTSOerEaKY10LFWdu0975e1sLHTe2lTuHgVFCIoVVFgqgAAdwA2q5SsxWImZiO4UpStDVOmvAy49ERLeRB21A1kQa6Abuu47xcd1uWcSwpU543cBwqjJlso2VY1UZizFrjtAcydLV36uX9MeGQx4gxoQVkGdkB1ia4PLyQx7S8wQ1tLW83jdHH4sfr9+ohOHODGF7d07DdYQZLgDyyCQSQQbg86w/QGSRWByIgJLFrKqWP6pEFlVdiWPcNzqMJ5JIXCgsgLsNVzIVbyTGBd5JPJJLG1yb8hU1PGs0RAbsuujCx0OoNtjy0rypiaznylTDY1JDZSb2vZlZSR7pcwGYeIrJFQPWydYEDoZy0pIKmyDIrAICxYRsQO0SddBbYTy7isXrt7DpfRNr4LDH/wAUf4RUtUP0P9g4b5JPuqYr6mOyFfCa+1S+x8xqjD4NxaHFRCWBw6G403DDdWG4YdxrOryz0V6X4jh2KeSI5o2dutiJOV1znUdzgbN9NxXpDoz0hgx0Cz4d7qfKU2zxtYEpIAdGF/5i4N6LMJalKUQpSlApSlBgcE4zBi4+tgkDrcqbbqymxVgdQfA1n15V6MdK8Rw7FvLCbq0jiSIk5JFztv3MOTcvNpXpLot0kw+PgE0DXGzKbZ425q45H7xqKLMJilKUQpSlApSlApSlApStV6XcQmjljEcrIMhYgBe0RJGuuZTpYnbvqTOBtVK0jifEJ+vnAnkVUfKqqEsB1aNzQncmvmM4niC0Vp3W+Gw7nKE1d+szMbqe4eFZ5kdfcuG8UrQvRuI98zf6f/HVteKSlioxkhYbqDFmHnGS4rPOqYdBpWhejcR75m/0/wDjocbiPfU3+n/x051TDfa51H7f5Sf+NJV2LiczC64uRhpsYjuAw9pzBB8xFW40sLXJ1JJO5LEsSfnJrj1LxaMQRD6CysHRski+S3n3Vh7ZTzHz6EAjb+B8ZWcEEZJV8tL/AP2U+2Q9/wAxsdK1GqJEO6O0bi+WRbZlJFri4II8CLGs6ept+CzDotK51huK4knI+JlDgXsOrsw90nY27xuOfInI9G4j3zN/p/8AHXNzqphvtfGYAEk2A1JOwHjWh+jcR75m/wBP/jocZiPfMv8Ap/8AHTnVMLvHemJe6YQ2U7z73+RGx+OdO4Hcaoq279TckkkkncsTqT4mpCbg6M2bO6sdymRQfEqqBSfEiseThsq+SyyDuPYb6RdT9AryuKpras5zmPKOxhgYzChxsCwDAX2Ia11a2pW4B86iqcDghGNyzWAudAANlRRoqjuHz3OtX5JMvritH4uOz++Lr9tVg10Lb6xtnoFfRXygrjHSehx/+Fh/iAfQSKma8y4jp/xPDu8MWKKxxu6quSM2Ac2Fyt6qb9I3Ggoc4iUI2zmCMIfisY7H5jX1Wn7MfAw9MVS+x8xrzO36SeMhQxxTZSSA3VRWJW1wDk3Fx9Ir5F+krjDsFXFMzMQAoiiJJOgAGTetmGp4v1x/jv8AiNS3RHpRiOHziaBtDYSRknJIvcw5Hubcea4MKxJJ5kkk+c6mqaNvWfRPpPh+IQCaBvB0PlxtzVx/PYjapqvIfBOOYnByGTDTNE5FiRYhh3MrAg/yqeH6UOL+/D9XF/RRna9PUrzF/wBT+L+/D9XF/RT/AKn8X9+H6uL+iibXp2leZ/8AqNxrNk9ES598nUR5rWzXy9Xe1tfNrVEP6S+MMbLi2Y2LWEUR0UFmPkbAAnzChhqWK9ck+PJ+NqlOinSXEYCcTQN3B0N8ki+5cfcdwfnBh2a5JO5JJ85NzXyjb1j0Q6U4fiEAlhbUaPGbZ427mH3HY1OV5G6OcfnwU6z4d8rDQqb5XXmjjmPu5V6W6E9MIOIw9ZEcsi2EkRPaRv5qeTc/PcUYmMNjpSlEKUpQKUpQK03pv66nyTfxYq3KtN6b+up8k38WKs37DC4j6/iflP8Aaiqmfyov8HhP96quI+v4n5T/AGoqpn8qL/B4T/ergn8zT5Wr4vhmI62Vow4JM5U5owv6yFVUoR2w+YDytAL+FbRUTNxnJNKjpZUQMrA6swUMyW79Vt3691cUZ8hYkwOIE3YeQIAOrJbMo7DAiXM9z2ze+UnbUWrHiwOJ6sBuubU5l6wK1+qKgq/WElc+pFx325Vn4TjQKQmVCjy6WUqQGzlMouQx1G4FtdbVRB0jjKxF1dGlCnKcpKhmCKTZtQSeVzoSQBV6jDg4XiMuVi6gLpkky6jCwoo7JGnWq5+3Y04VNIcWwkZ7gOAAxy+RFcuuawAIbKcuuY6nSpFONKSLK4UrMRmUAt1TIjFSWsBdrXa19xprVfDeLCZux5GS+u+YSyRMDYkWBU7fTTMiRpSlZFrE4cOLG4IN1YeUp7wf7BGhq3h5zfJJYPuCPJce6X+a7jxFjV+WQKCzGwG5NY0cZkYO4ICm6IdwbEZ3+FYmy8r667B9PEEz9WMxYEA5UdlUkXAdwMqmxBsTzHfV/rV1OZbDQ6jQ9x7jUXNwuTPdZAqGZZTYsHHkZ07JysrBfbbXO9Y2C6OZRGGKtkaIkm7ZxEkqglToGu9+e2+1riBPFxoLi51Go1HePCqIMSjqGR1ZSAQQRax2qHg4CVyDMhC9R2spzr1JJyIeSsNCO4tvercPBGVoFsuRFtJlFg/UnNBe+zZiW+Y+FMQJ0zLpre5y6a6kX1tt89Yc3D4DdhZO9o2C6n3VuyT5xUZwXgbqkJfIjIuHuqC3raSAltfLu9vm8ax8T0feOONYwCAsKNkQH1uOZWfITY5s4HeN6TWs9JEk/DZRqjpIOWbst+8t1P0CsWVynrisniw7P74uv0mpvh6ERRgoEIRQUBzBSFAyhudtr1r3TPpeuEXq47PiGGg3CA+2f+S8/NXXtwdLz0jBhyrj+uInsd5JLEeLGp/E8Qw8uIWU4q0RRAIGjc9WyQZVVg0bxZA4FmCse3fLoa1aWQsxZjdmJJJ5km5NW2NhevUrG2sQuG7YriuBJZYzGoBxDRF4WMUckiYYKxj6s6EpKPJNiQbWtVGA4jgI3jlzRhl9C6JA6lWixGaaQWSwDJawBuQbEC1qsr0SQyrCGmJWaOGWQCLq1ZyAwUFs+hNgxFjblX3hnROKZ5FEkq5ZIYxdoGN5FkbMxVrMBlAyocxvtWhkcJ4vgoRhWzKZFkjLsYBmRWinSYG0QzAMYj5TMbXFtqjOJ4zCnCKkaQmWyZmCFXEiuxkdLQgGN1toX0GUBFIqxjeBiONpS5ydTA6XAzNLMxUxEfBKT35/qx31CUMFCKUJor4DXyQXBHgayuGYdJJo0kkESMwDOdkBOrH+7Cpp+iGIZpBFGyqmUDriLsWjMgCtEGQggEhrhTcC9zRGyeqzB+iBiMzdaP1OfI/sfLnz7Xve8Vt8p7qi+H8S4fEkGb9YUWQOFj6tykmCkjeNmSNdTKQLln3zZgCawcb0RmDTNFrFFexcnM2WBJpLELlFg3tiL6AXNUJ0WI60SYnDo8JjDLeRrM7hMrFUNiPC4vz0NDoyuIY7Beh5FjWF5GMva6oxntOrQvEoiOXKl1Kl1HleVcE6pU9N0WmzOFMfZaXKjP8ArCkUxgaSwXLYMNdbmxIGlH6J4gEjPCQolJKuzAGJ1jkWyoWJDMNhaxve1BA1n8D4xPhJlnw7lJF+hhzRx7ZT3fcQDWAKuQQs7KiKWdyFVVF2ZjsAOZor0/0C6bQcShutkmQDrYidVPul90h5H5jrW1Vzr9Fn6OhgB6IxHaxTrawPZiVrEqO9u9vmHj0WjjKUpQKUpQK0vp04E0QJtmjIHieti0HjW6UqTGYwOdcYxUaYjEh3VT1l7E206qPWvmOnVGhzsFvg8LbNpsZb792n010alYnT7+9cuZ+mMP7VP3hWLN6EdgzNGSHSQEts6AqpGvIV1alY5PvMuSiHB3Vs6gra1pDbsu0i3F9bMzEX76+xR4RSpWTLl0FpW2zZsp11UHYcrnvrrNKvJ95lyWWHBsoUsllDAds6B3WQ2N98yqb8rVmcOwcKDNFsQe1mLXzO0hNyTftMx+eunVzqP2/yk/8AGkrj1KbY7rCureInVFLubKupP97nwqqRwO/UgAAXJJ2CjmT3VsnAeBFCJZgDJ7VN1ivpvzcjduWw0uTmlJsNIixkbkPJIgtqiZh2e5m73+xeWutZfpjD+1T94V0ylcvJj1TLmfpjD+1T94U9MYf2qfvCumUpyI9TLmfpjD+1T94VchxkbGyurHewIvbvrpFaz0x8qD/N/CtS2lERnJlB0pWRwzh74hiFJWNTZ5BvcbpH8Lvb2vn24a1m04hWmdM+lRw4MUCM859sELLF4mwsW7l+nuPJ5IZmJZklZmNyxRySTuSbb17AwuGSNFRFCqosAOX999Xa7dKRWEy8b+hpP2Un1b/lQ4WT9lJ9W/5V7IpW13PJ68dxwsQGzBo2L+hxncxet9Y+S7hdPK7tb1RBxbFISUhVLsjWXCJlV48wSRF6uyuMx7Q769Z1S+x81Ey8gT8SmeJYXctGju6g2uHfyjfc7k2PNj31h1exfrj/AB3/ABGrvCuGy4mVIYELyObKo+0k8lHMnajbFVSdACT3AEn5gKrGFk5xSfVv+Velv0d9AYeGx5jaTEuP1ktthockfct/nPPuG50Z3PHcEcqMGETkg3s0RZT4FWUgjwIqQm4ri3DK8eZGCgI2GBRMilU6tclkIBI079b160pQy8kYniOKkV1kjMgc37eHBKkoqFoyU7BKqgNvcg7i9XZeMYxs5ZCTIAHPoZQXIIYOxCauCAc2/wBtesqUTLyS3STFEEdYLszsWyJm7cnXOobLcIX7RXa/hpVMPSHEKwcMuZWldWMaEo8rBndLrobj5qj8X65J8eT8bVc4dgZZ5UhhQySObKq7k/cANyToKNKMJhZJZFjjRnkc2VV1Zie7869E/oz/AEdR8PUTTZZMWw1bdYgd0j8e9ufmq/8Ao3/R/Fw5M72kxTizyckB16uO+w7zu1u6wG70ZmSlKUQpSlApSlApSlApSlApSlApSlArnAe2YWJLSzBVXVmYzSWCjv8AuAJNgK6PUPwXgKwM8hbrJGaQhiLBEeRnyILm24ud2I7gAMXpu6Kt8A4H1f62WxlI0A1WMHdV7z3tz8BU5SlaiIiMQhSlKoUpSgVrPTHy4P8AN/CtbNUVxrgwxDRZnIVC2ZRu4YAZc17qNNba+as2jMYGt8K4Y2JOhKwg2ZxoXI0KRn7C/LYa3K7rh4FRQiKFVQAABYADkKqjjCgKoAAAAAFgANAAOQqqlaxWOgUpStBSlKBVL7HzGqq+MNKDyNw/hE2LxRggQvI7vYcgMxuzHko5n+elej+gHQeHhsVhZ53A62UjU/BT3KA8ue5rJ6G9EIOHxssYzSSEtLKR2nJN7D3Kjkv3m5rYqLMlKUohSlKBSlKDyHguFzYrFGCBC8jySWA+Obsx5KOZNejv0fdBYeGxcpMQ4HWS2+fIg5IPt3NZXQvobh+Ho3V9uWQkySkdprkkAD2qi+gHn1NbJRZkpSlEKUpQf//Z"/>
          <p:cNvSpPr>
            <a:spLocks noChangeAspect="1" noChangeArrowheads="1"/>
          </p:cNvSpPr>
          <p:nvPr/>
        </p:nvSpPr>
        <p:spPr bwMode="auto">
          <a:xfrm>
            <a:off x="1798846" y="152401"/>
            <a:ext cx="3169957" cy="485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b="1" dirty="0">
                <a:solidFill>
                  <a:srgbClr val="002060"/>
                </a:solidFill>
                <a:latin typeface="+mj-lt"/>
              </a:rPr>
              <a:t>Association &amp; Population Genomic Studies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6942678" y="159922"/>
            <a:ext cx="3572923" cy="2595368"/>
            <a:chOff x="5418676" y="159922"/>
            <a:chExt cx="4026949" cy="2595368"/>
          </a:xfrm>
        </p:grpSpPr>
        <p:pic>
          <p:nvPicPr>
            <p:cNvPr id="5" name="Picture 8" descr="Genomic Selection - Figure 1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18676" y="1219120"/>
              <a:ext cx="3715385" cy="15361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AutoShape 6" descr="data:image/jpeg;base64,/9j/4AAQSkZJRgABAQAAAQABAAD/2wCEAAkGBxITEhUUExIUFRUVGBUaGBcVFxgbGBgYFxYWFhcYFhgaHCggHBwlHx0YITQiJSk3Li4uGCA1ODMsNygtLisBCgoKDg0OGxAQGywfICQtNzQsMC8sNCwyNy0sLCwsMCw0LCwsNDUtLCwwLywsKy4sLDAsNywsLCwtLCwsLDQtLv/AABEIAJABXQMBIgACEQEDEQH/xAAcAAEAAQUBAQAAAAAAAAAAAAAABQIDBAYHCAH/xABLEAACAQIEAgUCEggFBAMAAAABAgMAEQQSITEFQQYTIlFhMnEUFRYzNEJSVGJyc4GRk6GxstEHI1OSs8HS8HSDo8PTF0NjhCSi4f/EABoBAQEBAAMBAAAAAAAAAAAAAAABAgMEBQb/xAAwEQEAAgECBAMGBQUAAAAAAAAAAQIRAxIEEyExBUFRMmFxoeHwI0KBscEVIlJykf/aAAwDAQACEQMRAD8A7jSlKBSlKBSlKBWDxviHUQSS5c+QXy3tfUC17G29Z1QvTP2FN8UfiWs3nFZkZXBuMRYlM0Z1GjI2joe5h/MaHkTUhXIIZWRxJGxR12Zd7cweRU9x0reujvStZiI5rRzHQe4k+ITs3wDr3X3rqcNxtdXpPSRstKUruhSlKBSlKCFx/SWGHECCW6AordYfIBZnUK3NfJOp08RUyDXO+nXs3/Ii/iTVi8D47LhbBe3F+yJtl8YmPk/FPZ+LvXRtxtaa06d+kev6Dp9KweE8WixCZomvbRlOjKe5lOoP38r1nV3YmJjMBSlKoUpSgUpSgUpSgUpSgUpSgUpSgUpSgUpSgUpSgUpSgUpSgomlVFLMwVVBJJNgANySdhWIeM4bqxJ18XVk5Q+dcpYcr3tfwrF6X+wcT8jJ+E1ocvsOP/GSfwGrr6uvy5mMeUz/AMwOjR8ZwzIzrPEUS2Zg62W+2Y30vVn1R4P31B9Yn51oGE9i4z/0/wCOawb11dTxCaVrO3vHr9B031R4P31B9Yn509UeD99QfWJ+dcyvWFxN5BkyPlu8ansg6OwW+vMVxx4nMzjb8/oOteqPB++oPrE/OonpVxvCyYSVExELMwACq6kk5l0AB1rms3FGUOcgOVmQXY3coCWIVVNtB9+wFWm40RnshYKGbVgtlWKGU201Pb58/CrPHXtExs+YlzXx1BFiLjuqLm4uVLAIWy9YxOYCyR9Xe2mp7enm3q/g+IGSR1CdlMwzX5q2WxGWwvYnc6V5XLtEZVuPAOljw2TEFpI+UmpdB8Mbuvj5Q533G5pxXDkAieIg6gh11+2uU1iyYQAlkC3OrKQMrfZ2W8R84Nd/R8RvWMXjKOw+mcH7aL99fzp6Zwftov31/OuQROjX7IBXylKjMvnH8xoaj4+JoFDyCJQyBwtjnAYqFuSMp8pb2OhI89c8eIzPanz+g7f6Zwftov31/OnpnB+2i/fX864qnE4iARGSDe9lUhQH6skkGx17r99U4jicahiIS1r5dEAfK4RspJ5Eje1+V6v9Qt22fP6Dbumc6PjLoysOpi1Ugj1ybuqGqPl4miAgI2ZSQUAUG4yeNvbrrfnVEnFwGsUa4zAp2b5g8SDtZrf9xT8/K1q83Wm2rqTfGMqlYJWRxJGxRxsy723sRsy+B0reOj/S5JSI57RynQN/25D8EnyWPuT8xNcy9OVuqiNizNlIutwRKYid9QCCTbkL1b4nxEpKEOXq8oLllJGpYspPIlRdVsSTXNw2tq6M4jrHoO80rnPAulEsFkkzSxaDXWRB8Enyx4HXuJ0Fb9gMdHMgkicOp5j7QRuCO46ivZ0demtGayjIpSlcwUpSgUpSgUpSgUpSgUpSgUpSgUpSgUpSgUpSgUpSgiOl/sHE/IyfhNaDL7Dj/wAZJ/Aat96X+wcT8jJ+E1oUvsOP/GSfwGrocV7U/wCk/vA+4T2LjP8A0/45rBrOwnsXGf8Ap/xzWDXl8R7Gn8P5VTLIqqWYhVUEknYAbk1RE6SC6lXAO41AZT9hBq3xKAyQyIpsWRgD4kaVgYzhTa5DmzCS+dypErhAst1G6hbWFvCuCsVmOs4EnLhUYWZFIvmsVBGbv89UmKMHLlW7BtMo1UBVb5rZB5gO6of0vlYy27JJmAcu12zKAgy27K37Vx825q82BmLO5CXbrLKWJADLAoF7fAbw1G+tb2x/kJOSKMXuq7G9wPJNs1/A2H0CrOG4YiOZFzXObe1u2wZthc6jne3Kov0me2qoWySqGzapeTPHaw2A002q8/DJSW1Av1l2Dtdw0istx7XKoI+6riI6bhNUrHwWHKBl9rncoL3spNwP/wAo0xY5Y9bbufJXw+E3gNuZ5VxY69BTjcum/Wa5Mls/ja+mXa99KsQcLiAAYDNltlDvlW5DHq1LdgXVTpa2Ud1ZsGHC3tck7sfKbzn+WwrAk4czYhnIAUCIqcozEqJLgPfRdRcW1vW6z5ZwMoYOMjmwK2uWY3XNn3v361QeGRdrsntBge02gY5my69m5sezbaouDC4lERBnyhIM1yCwOWQSBbEHQiLQcr251lRw4i4OZyR1Q1sFIyESFl11zW58tK1NZjtYXp+FIzSEn1xI0PmQk7ncnmfAVkDAR6dgaXt36srnX4yqfmFRS4WZshdZCEMLEM4DFwHEpUhgMuq6X5G1Wis11zdYyibqgEcgvGiSnMTcWJJAJJ1yDXWrtmfzCRl4XG0mYMVK2JC2vfOZL33GYk37xWRicBFIbuga9gb7G2ouNjbl3VHrgZzkDs1s0ee0hBKiGVWFwQT2yl++16x8E0vXxrIXJUIDYtqep7RYZrFL37Vj2ra8qmJntbtA2AC1VYfij4d88LESN7QaiQD3a3At8K4t38qw/RJfSK1tjIdVHeE92fsHjtV6CAJe1yTux1ZvOf5bDlWK2nTndE4kdY4HxNcRCkosCRZlvfI48pT5j9Oh51n1y7o/xg4WXObmJ7CVR3DaQDvXn3r5hXT0cEAgggi4I1BB2INfQ8NrxrUz5+aKqUpXYClKUClKUClKUClKUClKUClKUClKUClKUClKUFE0SspVlDKwIIYAgg7gg7isU8Hw2QR+h4erBzBOrTKG7wtrX8azaUGFHwjDKrIuHhCPbMojQK1tswtY28as+p7B+9MP9TH/AE1J0qYEZ6nsH70w/wBTH/TT1PYP3ph/qY/6ak6UxAjPU9g/emH+pj/pqJ6V8EwqYSVkw0CsoBDLEgIOZdQQLitpqF6Z+wpvij8S1nUiNk/Ac3NfGYAXOn96VcgheRxHGpd22Ud3umOyr4n79K3vo70VSEiSUiSbl7iP5MHn8I691hpXz/DcJfW69o9VQvR/ok8tpMQCke4i2d/lOaL8EannbUVsa9EcABYYWMAbACwHmFTdK93T4fT067YhEL6k8D72j+g/nT1J4H3tH9B/OpqlcmyvpAhfUngfe0f0H86epPA+9o/oP51NUpsr6QOY9KsBFBiskSBFMMbWF7XLzAnz2A+ioup3p17N/wAiL+JNUdwnhc2JbLEBlBs0jXyL3jTym+CPnIrweJ0rX4i1aR94hWGLkhQCzMbKqi7Me4D+7c6t8U4ROsnV4kZEKhljU3Djn1jjQ2OhQaai5IIrqHA+AQ4YdkZpCO1I1sx8B7lfgjT59aq6RcHXExFNFde1G/uXtpfvU7Ecwa7dfDsac9f7vv7yjmAFtBoBsBy81fa+sjKWV1yuhKsp5MOXiNiDzBB51g+maGVYlDOTmuy2yrl3ub6m9hpsSL2rydlszGOyqPRUjOrIP1YJVixy5ySADGCLnKeZ0Otr6Gt46EcayMMNIey1+pJ9qdzEfDmvzjkK0PjUAsH6vrSCBY5jk0PajVdc5NhmGovfYVe4fiC6hXvnF8xUjsEG6gsunWAWJybMOWldnR1Z0pi9e3mO4VC9IekcWGFvLlIusanXzufar4nfkCdK1iTpliDCsYULKNHmNipHJo090RvmFgfdCtdI3JJJa5LMSWY97E6k16PEeIVrH4fWUdb4fiOsijktbOiNbuzKDb7ayKjujrXwuHP/AIovwCpGvRClKUClKUClKUClKUClKUClKUClKUClKUClKUClKUClKUCsLjOA6+F4s2XOLZgL21BvY+as2lJjPQYHB+ERYZMsa6nymOrue9m5+bYcgKz6UqRERGIClKVQrD4dxOKfN1bXKMyMCCGBViuoOtjY2OxG1Zlc6w7ujmSNsrrJPY8iOuk7Lj2y/duLGsWttHRaVHcG4uk6nTLIts8ZOq32I71Otm5+BBAka2Ne4t0XXEYkTSOerEaKY10LFWdu0975e1sLHTe2lTuHgVFCIoVVFgqgAAdwA2q5SsxWImZiO4UpStDVOmvAy49ERLeRB21A1kQa6Abuu47xcd1uWcSwpU543cBwqjJlso2VY1UZizFrjtAcydLV36uX9MeGQx4gxoQVkGdkB1ia4PLyQx7S8wQ1tLW83jdHH4sfr9+ohOHODGF7d07DdYQZLgDyyCQSQQbg86w/QGSRWByIgJLFrKqWP6pEFlVdiWPcNzqMJ5JIXCgsgLsNVzIVbyTGBd5JPJJLG1yb8hU1PGs0RAbsuujCx0OoNtjy0rypiaznylTDY1JDZSb2vZlZSR7pcwGYeIrJFQPWydYEDoZy0pIKmyDIrAICxYRsQO0SddBbYTy7isXrt7DpfRNr4LDH/wAUf4RUtUP0P9g4b5JPuqYr6mOyFfCa+1S+x8xqjD4NxaHFRCWBw6G403DDdWG4YdxrOryz0V6X4jh2KeSI5o2dutiJOV1znUdzgbN9NxXpDoz0hgx0Cz4d7qfKU2zxtYEpIAdGF/5i4N6LMJalKUQpSlApSlBgcE4zBi4+tgkDrcqbbqymxVgdQfA1n15V6MdK8Rw7FvLCbq0jiSIk5JFztv3MOTcvNpXpLot0kw+PgE0DXGzKbZ425q45H7xqKLMJilKUQpSlApSlApSlApStV6XcQmjljEcrIMhYgBe0RJGuuZTpYnbvqTOBtVK0jifEJ+vnAnkVUfKqqEsB1aNzQncmvmM4niC0Vp3W+Gw7nKE1d+szMbqe4eFZ5kdfcuG8UrQvRuI98zf6f/HVteKSlioxkhYbqDFmHnGS4rPOqYdBpWhejcR75m/0/wDjocbiPfU3+n/x051TDfa51H7f5Sf+NJV2LiczC64uRhpsYjuAw9pzBB8xFW40sLXJ1JJO5LEsSfnJrj1LxaMQRD6CysHRski+S3n3Vh7ZTzHz6EAjb+B8ZWcEEZJV8tL/AP2U+2Q9/wAxsdK1GqJEO6O0bi+WRbZlJFri4II8CLGs6ept+CzDotK51huK4knI+JlDgXsOrsw90nY27xuOfInI9G4j3zN/p/8AHXNzqphvtfGYAEk2A1JOwHjWh+jcR75m/wBP/jocZiPfMv8Ap/8AHTnVMLvHemJe6YQ2U7z73+RGx+OdO4Hcaoq279TckkkkncsTqT4mpCbg6M2bO6sdymRQfEqqBSfEiseThsq+SyyDuPYb6RdT9AryuKpras5zmPKOxhgYzChxsCwDAX2Ia11a2pW4B86iqcDghGNyzWAudAANlRRoqjuHz3OtX5JMvritH4uOz++Lr9tVg10Lb6xtnoFfRXygrjHSehx/+Fh/iAfQSKma8y4jp/xPDu8MWKKxxu6quSM2Ac2Fyt6qb9I3Ggoc4iUI2zmCMIfisY7H5jX1Wn7MfAw9MVS+x8xrzO36SeMhQxxTZSSA3VRWJW1wDk3Fx9Ir5F+krjDsFXFMzMQAoiiJJOgAGTetmGp4v1x/jv8AiNS3RHpRiOHziaBtDYSRknJIvcw5Hubcea4MKxJJ5kkk+c6mqaNvWfRPpPh+IQCaBvB0PlxtzVx/PYjapqvIfBOOYnByGTDTNE5FiRYhh3MrAg/yqeH6UOL+/D9XF/RRna9PUrzF/wBT+L+/D9XF/RT/AKn8X9+H6uL+iibXp2leZ/8AqNxrNk9ES598nUR5rWzXy9Xe1tfNrVEP6S+MMbLi2Y2LWEUR0UFmPkbAAnzChhqWK9ck+PJ+NqlOinSXEYCcTQN3B0N8ki+5cfcdwfnBh2a5JO5JJ85NzXyjb1j0Q6U4fiEAlhbUaPGbZ427mH3HY1OV5G6OcfnwU6z4d8rDQqb5XXmjjmPu5V6W6E9MIOIw9ZEcsi2EkRPaRv5qeTc/PcUYmMNjpSlEKUpQKUpQK03pv66nyTfxYq3KtN6b+up8k38WKs37DC4j6/iflP8Aaiqmfyov8HhP96quI+v4n5T/AGoqpn8qL/B4T/ergn8zT5Wr4vhmI62Vow4JM5U5owv6yFVUoR2w+YDytAL+FbRUTNxnJNKjpZUQMrA6swUMyW79Vt3691cUZ8hYkwOIE3YeQIAOrJbMo7DAiXM9z2ze+UnbUWrHiwOJ6sBuubU5l6wK1+qKgq/WElc+pFx325Vn4TjQKQmVCjy6WUqQGzlMouQx1G4FtdbVRB0jjKxF1dGlCnKcpKhmCKTZtQSeVzoSQBV6jDg4XiMuVi6gLpkky6jCwoo7JGnWq5+3Y04VNIcWwkZ7gOAAxy+RFcuuawAIbKcuuY6nSpFONKSLK4UrMRmUAt1TIjFSWsBdrXa19xprVfDeLCZux5GS+u+YSyRMDYkWBU7fTTMiRpSlZFrE4cOLG4IN1YeUp7wf7BGhq3h5zfJJYPuCPJce6X+a7jxFjV+WQKCzGwG5NY0cZkYO4ICm6IdwbEZ3+FYmy8r667B9PEEz9WMxYEA5UdlUkXAdwMqmxBsTzHfV/rV1OZbDQ6jQ9x7jUXNwuTPdZAqGZZTYsHHkZ07JysrBfbbXO9Y2C6OZRGGKtkaIkm7ZxEkqglToGu9+e2+1riBPFxoLi51Go1HePCqIMSjqGR1ZSAQQRax2qHg4CVyDMhC9R2spzr1JJyIeSsNCO4tvercPBGVoFsuRFtJlFg/UnNBe+zZiW+Y+FMQJ0zLpre5y6a6kX1tt89Yc3D4DdhZO9o2C6n3VuyT5xUZwXgbqkJfIjIuHuqC3raSAltfLu9vm8ax8T0feOONYwCAsKNkQH1uOZWfITY5s4HeN6TWs9JEk/DZRqjpIOWbst+8t1P0CsWVynrisniw7P74uv0mpvh6ERRgoEIRQUBzBSFAyhudtr1r3TPpeuEXq47PiGGg3CA+2f+S8/NXXtwdLz0jBhyrj+uInsd5JLEeLGp/E8Qw8uIWU4q0RRAIGjc9WyQZVVg0bxZA4FmCse3fLoa1aWQsxZjdmJJJ5km5NW2NhevUrG2sQuG7YriuBJZYzGoBxDRF4WMUckiYYKxj6s6EpKPJNiQbWtVGA4jgI3jlzRhl9C6JA6lWixGaaQWSwDJawBuQbEC1qsr0SQyrCGmJWaOGWQCLq1ZyAwUFs+hNgxFjblX3hnROKZ5FEkq5ZIYxdoGN5FkbMxVrMBlAyocxvtWhkcJ4vgoRhWzKZFkjLsYBmRWinSYG0QzAMYj5TMbXFtqjOJ4zCnCKkaQmWyZmCFXEiuxkdLQgGN1toX0GUBFIqxjeBiONpS5ydTA6XAzNLMxUxEfBKT35/qx31CUMFCKUJor4DXyQXBHgayuGYdJJo0kkESMwDOdkBOrH+7Cpp+iGIZpBFGyqmUDriLsWjMgCtEGQggEhrhTcC9zRGyeqzB+iBiMzdaP1OfI/sfLnz7Xve8Vt8p7qi+H8S4fEkGb9YUWQOFj6tykmCkjeNmSNdTKQLln3zZgCawcb0RmDTNFrFFexcnM2WBJpLELlFg3tiL6AXNUJ0WI60SYnDo8JjDLeRrM7hMrFUNiPC4vz0NDoyuIY7Beh5FjWF5GMva6oxntOrQvEoiOXKl1Kl1HleVcE6pU9N0WmzOFMfZaXKjP8ArCkUxgaSwXLYMNdbmxIGlH6J4gEjPCQolJKuzAGJ1jkWyoWJDMNhaxve1BA1n8D4xPhJlnw7lJF+hhzRx7ZT3fcQDWAKuQQs7KiKWdyFVVF2ZjsAOZor0/0C6bQcShutkmQDrYidVPul90h5H5jrW1Vzr9Fn6OhgB6IxHaxTrawPZiVrEqO9u9vmHj0WjjKUpQKUpQK0vp04E0QJtmjIHieti0HjW6UqTGYwOdcYxUaYjEh3VT1l7E206qPWvmOnVGhzsFvg8LbNpsZb792n010alYnT7+9cuZ+mMP7VP3hWLN6EdgzNGSHSQEts6AqpGvIV1alY5PvMuSiHB3Vs6gra1pDbsu0i3F9bMzEX76+xR4RSpWTLl0FpW2zZsp11UHYcrnvrrNKvJ95lyWWHBsoUsllDAds6B3WQ2N98yqb8rVmcOwcKDNFsQe1mLXzO0hNyTftMx+eunVzqP2/yk/8AGkrj1KbY7rCureInVFLubKupP97nwqqRwO/UgAAXJJ2CjmT3VsnAeBFCJZgDJ7VN1ivpvzcjduWw0uTmlJsNIixkbkPJIgtqiZh2e5m73+xeWutZfpjD+1T94V0ylcvJj1TLmfpjD+1T94U9MYf2qfvCumUpyI9TLmfpjD+1T94VchxkbGyurHewIvbvrpFaz0x8qD/N/CtS2lERnJlB0pWRwzh74hiFJWNTZ5BvcbpH8Lvb2vn24a1m04hWmdM+lRw4MUCM859sELLF4mwsW7l+nuPJ5IZmJZklZmNyxRySTuSbb17AwuGSNFRFCqosAOX999Xa7dKRWEy8b+hpP2Un1b/lQ4WT9lJ9W/5V7IpW13PJ68dxwsQGzBo2L+hxncxet9Y+S7hdPK7tb1RBxbFISUhVLsjWXCJlV48wSRF6uyuMx7Q769Z1S+x81Ey8gT8SmeJYXctGju6g2uHfyjfc7k2PNj31h1exfrj/AB3/ABGrvCuGy4mVIYELyObKo+0k8lHMnajbFVSdACT3AEn5gKrGFk5xSfVv+Velv0d9AYeGx5jaTEuP1ktthockfct/nPPuG50Z3PHcEcqMGETkg3s0RZT4FWUgjwIqQm4ri3DK8eZGCgI2GBRMilU6tclkIBI079b160pQy8kYniOKkV1kjMgc37eHBKkoqFoyU7BKqgNvcg7i9XZeMYxs5ZCTIAHPoZQXIIYOxCauCAc2/wBtesqUTLyS3STFEEdYLszsWyJm7cnXOobLcIX7RXa/hpVMPSHEKwcMuZWldWMaEo8rBndLrobj5qj8X65J8eT8bVc4dgZZ5UhhQySObKq7k/cANyToKNKMJhZJZFjjRnkc2VV1Zie7869E/oz/AEdR8PUTTZZMWw1bdYgd0j8e9ufmq/8Ao3/R/Fw5M72kxTizyckB16uO+w7zu1u6wG70ZmSlKUQpSlApSlApSlApSlApSlApSlArnAe2YWJLSzBVXVmYzSWCjv8AuAJNgK6PUPwXgKwM8hbrJGaQhiLBEeRnyILm24ud2I7gAMXpu6Kt8A4H1f62WxlI0A1WMHdV7z3tz8BU5SlaiIiMQhSlKoUpSgVrPTHy4P8AN/CtbNUVxrgwxDRZnIVC2ZRu4YAZc17qNNba+as2jMYGt8K4Y2JOhKwg2ZxoXI0KRn7C/LYa3K7rh4FRQiKFVQAABYADkKqjjCgKoAAAAAFgANAAOQqqlaxWOgUpStBSlKBVL7HzGqq+MNKDyNw/hE2LxRggQvI7vYcgMxuzHko5n+elej+gHQeHhsVhZ53A62UjU/BT3KA8ue5rJ6G9EIOHxssYzSSEtLKR2nJN7D3Kjkv3m5rYqLMlKUohSlKBSlKDyHguFzYrFGCBC8jySWA+Obsx5KOZNejv0fdBYeGxcpMQ4HWS2+fIg5IPt3NZXQvobh+Ho3V9uWQkySkdprkkAD2qi+gHn1NbJRZkpSlEKUpQf//Z"/>
            <p:cNvSpPr>
              <a:spLocks noChangeAspect="1" noChangeArrowheads="1"/>
            </p:cNvSpPr>
            <p:nvPr/>
          </p:nvSpPr>
          <p:spPr bwMode="auto">
            <a:xfrm>
              <a:off x="5867400" y="159922"/>
              <a:ext cx="3578225" cy="7707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r>
                <a:rPr lang="en-US" b="1" dirty="0">
                  <a:solidFill>
                    <a:srgbClr val="002060"/>
                  </a:solidFill>
                  <a:latin typeface="+mj-lt"/>
                </a:rPr>
                <a:t>Genomic Selection &amp; Breeding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7626810" y="3173788"/>
            <a:ext cx="2565126" cy="3409892"/>
            <a:chOff x="6102809" y="3173788"/>
            <a:chExt cx="2565126" cy="3409892"/>
          </a:xfrm>
        </p:grpSpPr>
        <p:pic>
          <p:nvPicPr>
            <p:cNvPr id="6" name="Picture 5"/>
            <p:cNvPicPr/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16518" y="3657600"/>
              <a:ext cx="2030095" cy="2926080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6102809" y="3173788"/>
              <a:ext cx="25651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002060"/>
                  </a:solidFill>
                  <a:latin typeface="+mj-lt"/>
                </a:rPr>
                <a:t>Agronomic modeling</a:t>
              </a: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853" y="928112"/>
            <a:ext cx="5619415" cy="2247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051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4" descr="A picture containing fireworks, black&#10;&#10;Description automatically generated">
            <a:extLst>
              <a:ext uri="{FF2B5EF4-FFF2-40B4-BE49-F238E27FC236}">
                <a16:creationId xmlns:a16="http://schemas.microsoft.com/office/drawing/2014/main" id="{CF6FE899-3137-447E-896A-E6344F40080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9715" y="4129314"/>
            <a:ext cx="2928879" cy="2743227"/>
          </a:xfrm>
          <a:prstGeom prst="rect">
            <a:avLst/>
          </a:prstGeom>
        </p:spPr>
      </p:pic>
      <p:pic>
        <p:nvPicPr>
          <p:cNvPr id="3" name="Picture 2" descr="Fireworks in the sky&#10;&#10;Description automatically generated">
            <a:extLst>
              <a:ext uri="{FF2B5EF4-FFF2-40B4-BE49-F238E27FC236}">
                <a16:creationId xmlns:a16="http://schemas.microsoft.com/office/drawing/2014/main" id="{5205956C-5FC1-4D73-86ED-AD4CA98C650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7645" y="1318674"/>
            <a:ext cx="2929335" cy="2743200"/>
          </a:xfrm>
          <a:prstGeom prst="rect">
            <a:avLst/>
          </a:prstGeom>
        </p:spPr>
      </p:pic>
      <p:pic>
        <p:nvPicPr>
          <p:cNvPr id="4" name="Picture 3" descr="A picture containing object, fireworks, tall, standing&#10;&#10;Description automatically generated">
            <a:extLst>
              <a:ext uri="{FF2B5EF4-FFF2-40B4-BE49-F238E27FC236}">
                <a16:creationId xmlns:a16="http://schemas.microsoft.com/office/drawing/2014/main" id="{57E1E371-2EA2-4D13-96A9-DE7CAE82821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1146" y="4114800"/>
            <a:ext cx="2926855" cy="2743200"/>
          </a:xfrm>
          <a:prstGeom prst="rect">
            <a:avLst/>
          </a:prstGeom>
        </p:spPr>
      </p:pic>
      <p:pic>
        <p:nvPicPr>
          <p:cNvPr id="5" name="Picture 4" descr="A picture containing plant, grass, fireworks&#10;&#10;Description automatically generated">
            <a:extLst>
              <a:ext uri="{FF2B5EF4-FFF2-40B4-BE49-F238E27FC236}">
                <a16:creationId xmlns:a16="http://schemas.microsoft.com/office/drawing/2014/main" id="{C87E1EB0-1441-443F-94B4-6A0A923E3A9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4519" y="4114800"/>
            <a:ext cx="2955105" cy="2743200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CB361026-4118-46A6-BA7F-41662E4758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08" t="9343" r="50483" b="6411"/>
          <a:stretch/>
        </p:blipFill>
        <p:spPr bwMode="auto">
          <a:xfrm>
            <a:off x="1720703" y="1342828"/>
            <a:ext cx="3126926" cy="2724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E4944A2-0185-4C3A-9FD5-D36C70D31212}"/>
              </a:ext>
            </a:extLst>
          </p:cNvPr>
          <p:cNvSpPr/>
          <p:nvPr/>
        </p:nvSpPr>
        <p:spPr>
          <a:xfrm>
            <a:off x="4479851" y="2546499"/>
            <a:ext cx="249864" cy="147260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Fireworks in the sky&#10;&#10;Description automatically generated">
            <a:extLst>
              <a:ext uri="{FF2B5EF4-FFF2-40B4-BE49-F238E27FC236}">
                <a16:creationId xmlns:a16="http://schemas.microsoft.com/office/drawing/2014/main" id="{63FB15CB-C402-439E-BD3E-3CAEA5B27A1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0879" y="1329094"/>
            <a:ext cx="2924532" cy="2743200"/>
          </a:xfrm>
          <a:prstGeom prst="rect">
            <a:avLst/>
          </a:prstGeom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Population Structure and </a:t>
            </a:r>
            <a:r>
              <a:rPr lang="en-US" sz="3600" dirty="0" smtClean="0"/>
              <a:t>Demography</a:t>
            </a:r>
            <a:endParaRPr lang="en-US" sz="3600" dirty="0"/>
          </a:p>
        </p:txBody>
      </p:sp>
      <p:sp>
        <p:nvSpPr>
          <p:cNvPr id="10" name="TextBox 9"/>
          <p:cNvSpPr txBox="1"/>
          <p:nvPr/>
        </p:nvSpPr>
        <p:spPr>
          <a:xfrm>
            <a:off x="4729715" y="1378376"/>
            <a:ext cx="2321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Northern Upland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738727" y="1378376"/>
            <a:ext cx="2321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Northern Upland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729715" y="4186334"/>
            <a:ext cx="2321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Coastal Lowland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811237" y="4186334"/>
            <a:ext cx="2321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Coastal Lowland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704519" y="4186334"/>
            <a:ext cx="2321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Texas Lowland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99629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2019 Diversity Panel Data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623454" y="1351666"/>
            <a:ext cx="1364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Greenup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3467324" y="1351666"/>
            <a:ext cx="1364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Flowering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335530" y="1354252"/>
            <a:ext cx="1785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Tiller Count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7199920" y="1323136"/>
            <a:ext cx="1785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Height</a:t>
            </a:r>
            <a:endParaRPr lang="en-US" dirty="0"/>
          </a:p>
        </p:txBody>
      </p:sp>
      <p:pic>
        <p:nvPicPr>
          <p:cNvPr id="19" name="Content Placeholder 18"/>
          <p:cNvPicPr>
            <a:picLocks noGrp="1" noChangeAspect="1"/>
          </p:cNvPicPr>
          <p:nvPr>
            <p:ph sz="half"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67"/>
          <a:stretch/>
        </p:blipFill>
        <p:spPr>
          <a:xfrm>
            <a:off x="789886" y="1695450"/>
            <a:ext cx="4395565" cy="5121538"/>
          </a:xfrm>
        </p:spPr>
      </p:pic>
      <p:pic>
        <p:nvPicPr>
          <p:cNvPr id="20" name="Content Placeholder 19"/>
          <p:cNvPicPr>
            <a:picLocks noGrp="1" noChangeAspect="1"/>
          </p:cNvPicPr>
          <p:nvPr>
            <p:ph sz="half" idx="2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21"/>
          <a:stretch/>
        </p:blipFill>
        <p:spPr>
          <a:xfrm>
            <a:off x="4865294" y="1676400"/>
            <a:ext cx="4888306" cy="5137029"/>
          </a:xfrm>
        </p:spPr>
      </p:pic>
      <p:pic>
        <p:nvPicPr>
          <p:cNvPr id="6" name="Content Placeholder 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79" t="5026" r="4648" b="15468"/>
          <a:stretch/>
        </p:blipFill>
        <p:spPr>
          <a:xfrm>
            <a:off x="8873309" y="4819973"/>
            <a:ext cx="3181674" cy="2038027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9337844" y="4093105"/>
            <a:ext cx="1785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Latitude</a:t>
            </a:r>
            <a:endParaRPr lang="en-US" dirty="0"/>
          </a:p>
        </p:txBody>
      </p:sp>
      <p:cxnSp>
        <p:nvCxnSpPr>
          <p:cNvPr id="23" name="Straight Arrow Connector 22"/>
          <p:cNvCxnSpPr/>
          <p:nvPr/>
        </p:nvCxnSpPr>
        <p:spPr>
          <a:xfrm flipV="1">
            <a:off x="9880769" y="2599951"/>
            <a:ext cx="0" cy="150495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08861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PAG">
      <a:dk1>
        <a:sysClr val="windowText" lastClr="000000"/>
      </a:dk1>
      <a:lt1>
        <a:sysClr val="window" lastClr="FFFFFF"/>
      </a:lt1>
      <a:dk2>
        <a:srgbClr val="3F3F3F"/>
      </a:dk2>
      <a:lt2>
        <a:srgbClr val="E7E6E6"/>
      </a:lt2>
      <a:accent1>
        <a:srgbClr val="20107E"/>
      </a:accent1>
      <a:accent2>
        <a:srgbClr val="D57B31"/>
      </a:accent2>
      <a:accent3>
        <a:srgbClr val="4A77BA"/>
      </a:accent3>
      <a:accent4>
        <a:srgbClr val="992D2D"/>
      </a:accent4>
      <a:accent5>
        <a:srgbClr val="F9DB27"/>
      </a:accent5>
      <a:accent6>
        <a:srgbClr val="1E64B8"/>
      </a:accent6>
      <a:hlink>
        <a:srgbClr val="1CD313"/>
      </a:hlink>
      <a:folHlink>
        <a:srgbClr val="7F7F7F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309</TotalTime>
  <Words>584</Words>
  <Application>Microsoft Office PowerPoint</Application>
  <PresentationFormat>Widescreen</PresentationFormat>
  <Paragraphs>145</Paragraphs>
  <Slides>19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Calibri</vt:lpstr>
      <vt:lpstr>Century Gothic</vt:lpstr>
      <vt:lpstr>Comic Sans MS</vt:lpstr>
      <vt:lpstr>Times New Roman</vt:lpstr>
      <vt:lpstr>Office Theme</vt:lpstr>
      <vt:lpstr>Genetics of Genotype-By-Environment Interactions in the Switchgrass Diversity Panel</vt:lpstr>
      <vt:lpstr>Switchgrass is the model herbaceous bioenergy crop. </vt:lpstr>
      <vt:lpstr>Switchgrass is the model herbaceous bioenergy crop. </vt:lpstr>
      <vt:lpstr>PowerPoint Presentation</vt:lpstr>
      <vt:lpstr>The switchgrass diversity panel was planted in ten common gardens to study adaptation:</vt:lpstr>
      <vt:lpstr>PowerPoint Presentation</vt:lpstr>
      <vt:lpstr>PowerPoint Presentation</vt:lpstr>
      <vt:lpstr>Population Structure and Demography</vt:lpstr>
      <vt:lpstr>2019 Diversity Panel Data</vt:lpstr>
      <vt:lpstr>GxE across the common gardens</vt:lpstr>
      <vt:lpstr>GxE across the common gardens</vt:lpstr>
      <vt:lpstr>GxE in winter survival</vt:lpstr>
      <vt:lpstr>GxE in winter survival</vt:lpstr>
      <vt:lpstr>GxE in winter survival</vt:lpstr>
      <vt:lpstr>GxE in flowering time</vt:lpstr>
      <vt:lpstr>Pattern of GxE Effects</vt:lpstr>
      <vt:lpstr>Pattern of GxE Effects</vt:lpstr>
      <vt:lpstr>Summary and Outlook</vt:lpstr>
      <vt:lpstr>PowerPoint Presentation</vt:lpstr>
    </vt:vector>
  </TitlesOfParts>
  <Company>University of Texas at Austin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Genetics of Genotype-By-Environment Interactions in the Switchgrass Diversity Panel</dc:title>
  <dc:creator>MacQueen, Alice H</dc:creator>
  <cp:lastModifiedBy>MacQueen, Alice H</cp:lastModifiedBy>
  <cp:revision>30</cp:revision>
  <dcterms:created xsi:type="dcterms:W3CDTF">2020-01-06T20:21:20Z</dcterms:created>
  <dcterms:modified xsi:type="dcterms:W3CDTF">2020-01-07T19:04:13Z</dcterms:modified>
</cp:coreProperties>
</file>